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7525BF-97AD-418B-AC84-D8F1BF2FE4B1}" type="datetimeFigureOut">
              <a:rPr lang="it-IT"/>
              <a:pPr>
                <a:defRPr/>
              </a:pPr>
              <a:t>14/03/2011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AFECB0-6463-439E-A4E0-F6DF3198A3E2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6BEE1D-6A70-498C-9FE2-23E2F6D569E5}" type="datetimeFigureOut">
              <a:rPr lang="it-IT"/>
              <a:pPr>
                <a:defRPr/>
              </a:pPr>
              <a:t>14/03/2011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CFD354-748E-4968-BCC2-B8E239BC542F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0EF9DA-0234-431F-BC7D-75A2CBD70CC4}" type="datetimeFigureOut">
              <a:rPr lang="it-IT"/>
              <a:pPr>
                <a:defRPr/>
              </a:pPr>
              <a:t>14/03/2011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5C554-4B01-45A0-B97A-7863A335EA37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3FD88-84B1-497F-899B-8D7BE79B6F3B}" type="datetimeFigureOut">
              <a:rPr lang="it-IT"/>
              <a:pPr>
                <a:defRPr/>
              </a:pPr>
              <a:t>14/03/2011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8EA70C-EA98-47C1-B380-BD8952E15439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57A006-62C3-4F64-9E7E-BE0B6D223BEB}" type="datetimeFigureOut">
              <a:rPr lang="it-IT"/>
              <a:pPr>
                <a:defRPr/>
              </a:pPr>
              <a:t>14/03/2011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21E6E-F406-4F70-AEE3-21AB84292B34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91298-39A7-4745-9F2D-4CCF480940E9}" type="datetimeFigureOut">
              <a:rPr lang="it-IT"/>
              <a:pPr>
                <a:defRPr/>
              </a:pPr>
              <a:t>14/03/2011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82D21-92E6-4A2F-A400-43EAA22EAB8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911D13-84E2-4BEF-BDB3-A44D126C23BB}" type="datetimeFigureOut">
              <a:rPr lang="it-IT"/>
              <a:pPr>
                <a:defRPr/>
              </a:pPr>
              <a:t>14/03/2011</a:t>
            </a:fld>
            <a:endParaRPr lang="it-IT"/>
          </a:p>
        </p:txBody>
      </p:sp>
      <p:sp>
        <p:nvSpPr>
          <p:cNvPr id="8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9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F8150D-63E0-40FC-98D0-2E288A8E803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FFB44B-B35C-4B60-8BE4-4C36EDB749AF}" type="datetimeFigureOut">
              <a:rPr lang="it-IT"/>
              <a:pPr>
                <a:defRPr/>
              </a:pPr>
              <a:t>14/03/2011</a:t>
            </a:fld>
            <a:endParaRPr lang="it-IT"/>
          </a:p>
        </p:txBody>
      </p:sp>
      <p:sp>
        <p:nvSpPr>
          <p:cNvPr id="4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5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E319A4-E830-4191-AB9A-236D1A907F0A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55317-020F-41D0-A0CA-D8C47A1F3D17}" type="datetimeFigureOut">
              <a:rPr lang="it-IT"/>
              <a:pPr>
                <a:defRPr/>
              </a:pPr>
              <a:t>14/03/2011</a:t>
            </a:fld>
            <a:endParaRPr lang="it-IT"/>
          </a:p>
        </p:txBody>
      </p:sp>
      <p:sp>
        <p:nvSpPr>
          <p:cNvPr id="3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4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ECF440-72BC-4F7E-8F70-04E0BC4DE3B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DA9D71-0112-4D08-8367-F533C27E9769}" type="datetimeFigureOut">
              <a:rPr lang="it-IT"/>
              <a:pPr>
                <a:defRPr/>
              </a:pPr>
              <a:t>14/03/2011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2D5695-D738-4D7C-A6C8-E4FAA67361FB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t-IT" noProof="0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E9FBEF-3E2F-49A1-9435-0AC900F942B1}" type="datetimeFigureOut">
              <a:rPr lang="it-IT"/>
              <a:pPr>
                <a:defRPr/>
              </a:pPr>
              <a:t>14/03/2011</a:t>
            </a:fld>
            <a:endParaRPr lang="it-IT"/>
          </a:p>
        </p:txBody>
      </p:sp>
      <p:sp>
        <p:nvSpPr>
          <p:cNvPr id="6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CD2B5A-9794-4C34-90B3-8442AF9B073E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1027" name="Segnaposto testo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01CAE62-3F02-4B5C-A407-E4D0BAE5DF9C}" type="datetimeFigureOut">
              <a:rPr lang="it-IT"/>
              <a:pPr>
                <a:defRPr/>
              </a:pPr>
              <a:t>14/03/2011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CEDDFEE-F14B-45F6-8EF7-A543A2614EEC}" type="slidenum">
              <a:rPr lang="it-IT"/>
              <a:pPr>
                <a:defRPr/>
              </a:pPr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villabaldelli.com" TargetMode="External"/><Relationship Id="rId2" Type="http://schemas.openxmlformats.org/officeDocument/2006/relationships/hyperlink" Target="mailto:info@sanlucacortona.com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jpeg"/><Relationship Id="rId4" Type="http://schemas.openxmlformats.org/officeDocument/2006/relationships/hyperlink" Target="mailto:info@villapetrischio.i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hoteloasineumann.it" TargetMode="External"/><Relationship Id="rId2" Type="http://schemas.openxmlformats.org/officeDocument/2006/relationships/hyperlink" Target="mailto:info@terredeicavalieri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hyperlink" Target="mailto:info@vicolopetrella.com" TargetMode="External"/><Relationship Id="rId4" Type="http://schemas.openxmlformats.org/officeDocument/2006/relationships/hyperlink" Target="mailto:info@cortonastorica.it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286000"/>
            <a:ext cx="7772400" cy="2428875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it-IT" sz="6600" b="1" dirty="0" smtClean="0">
                <a:solidFill>
                  <a:schemeClr val="accent1">
                    <a:lumMod val="75000"/>
                  </a:schemeClr>
                </a:solidFill>
              </a:rPr>
              <a:t>AREA DEMOCRATICA </a:t>
            </a: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sz="3600" b="1" i="1" dirty="0" smtClean="0">
                <a:solidFill>
                  <a:schemeClr val="accent1">
                    <a:lumMod val="75000"/>
                  </a:schemeClr>
                </a:solidFill>
              </a:rPr>
              <a:t>CORTONA 25 – 27 MARZO 2011</a:t>
            </a:r>
            <a:endParaRPr lang="it-IT" sz="36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5357813"/>
            <a:ext cx="6400800" cy="785812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Nota logistica</a:t>
            </a:r>
            <a:endParaRPr lang="it-IT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71775" y="404813"/>
            <a:ext cx="3529013" cy="1944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sz="4800" b="1" dirty="0" smtClean="0">
                <a:solidFill>
                  <a:schemeClr val="accent1">
                    <a:lumMod val="75000"/>
                  </a:schemeClr>
                </a:solidFill>
              </a:rPr>
              <a:t>Informazioni generali</a:t>
            </a:r>
            <a:endParaRPr lang="it-IT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214313" y="2571750"/>
            <a:ext cx="8715375" cy="3554413"/>
          </a:xfrm>
        </p:spPr>
        <p:txBody>
          <a:bodyPr rtlCol="0">
            <a:noAutofit/>
          </a:bodyPr>
          <a:lstStyle/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Il quarto incontro nazionale di </a:t>
            </a:r>
            <a:r>
              <a:rPr lang="it-IT" sz="2800" b="1" dirty="0" err="1" smtClean="0">
                <a:solidFill>
                  <a:schemeClr val="accent1">
                    <a:lumMod val="75000"/>
                  </a:schemeClr>
                </a:solidFill>
              </a:rPr>
              <a:t>AreaDem</a:t>
            </a: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 si terrà 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a Cortona (AR) dal 25 al 27 marzo 2011, presso il Centro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Convegni S. Agostino in via Guelfa, 40.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I lavori inizieranno alle ore 14.30 di venerdì 25 marzo e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termineranno alle ore 13.00 di domenica 27 marzo.</a:t>
            </a:r>
          </a:p>
          <a:p>
            <a:pPr algn="just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2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Info su: </a:t>
            </a:r>
            <a:r>
              <a:rPr lang="it-IT" sz="2800" b="1" i="1" dirty="0" smtClean="0">
                <a:solidFill>
                  <a:schemeClr val="accent1">
                    <a:lumMod val="75000"/>
                  </a:schemeClr>
                </a:solidFill>
              </a:rPr>
              <a:t>www.areadem.info</a:t>
            </a:r>
            <a:endParaRPr lang="it-IT" sz="28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260350"/>
            <a:ext cx="252095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57188" y="357188"/>
            <a:ext cx="8229600" cy="1143000"/>
          </a:xfrm>
        </p:spPr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sz="4800" b="1" dirty="0" smtClean="0">
                <a:solidFill>
                  <a:schemeClr val="accent1">
                    <a:lumMod val="75000"/>
                  </a:schemeClr>
                </a:solidFill>
              </a:rPr>
              <a:t>Prenotazione alberghi</a:t>
            </a:r>
            <a:endParaRPr lang="it-IT" sz="4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285875"/>
            <a:ext cx="8229600" cy="5214938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b="1" dirty="0" smtClean="0">
                <a:solidFill>
                  <a:schemeClr val="accent1">
                    <a:lumMod val="75000"/>
                  </a:schemeClr>
                </a:solidFill>
              </a:rPr>
              <a:t>Hotel S.Michele****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Via Guelfa, 15, Tel. +39.0575.604348 fax+39.0575.630147 </a:t>
            </a:r>
            <a:r>
              <a:rPr lang="it-IT" sz="1400" dirty="0" err="1" smtClean="0">
                <a:solidFill>
                  <a:schemeClr val="accent1">
                    <a:lumMod val="75000"/>
                  </a:schemeClr>
                </a:solidFill>
              </a:rPr>
              <a:t>info@hotelsanmichele</a:t>
            </a: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. Net;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n. 22 camere  € 90,00 (DUS)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b="1" dirty="0" smtClean="0">
                <a:solidFill>
                  <a:schemeClr val="accent1">
                    <a:lumMod val="75000"/>
                  </a:schemeClr>
                </a:solidFill>
              </a:rPr>
              <a:t>Hotel San Luca****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Piazza Garibaldi 2, tel0575 630460 fax 0575 630105, </a:t>
            </a: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info@sanlucacortona.com</a:t>
            </a: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;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n. 54 camere  € 85,00 (DUS)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b="1" dirty="0" smtClean="0">
                <a:solidFill>
                  <a:schemeClr val="accent1">
                    <a:lumMod val="75000"/>
                  </a:schemeClr>
                </a:solidFill>
              </a:rPr>
              <a:t>Borgo il Melone****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Loc. Il Sodo Case Sparse, 38 Phone+390575603330 Info@ilmelone.it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n.12 camere  € 85,00 (DUS)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b="1" dirty="0" smtClean="0">
                <a:solidFill>
                  <a:schemeClr val="accent1">
                    <a:lumMod val="75000"/>
                  </a:schemeClr>
                </a:solidFill>
              </a:rPr>
              <a:t>Hotel Corys****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Loc. </a:t>
            </a:r>
            <a:r>
              <a:rPr lang="it-IT" sz="1400" dirty="0" err="1" smtClean="0">
                <a:solidFill>
                  <a:schemeClr val="accent1">
                    <a:lumMod val="75000"/>
                  </a:schemeClr>
                </a:solidFill>
              </a:rPr>
              <a:t>Torreone</a:t>
            </a: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 n.6, Tel. +39 0575 605141 info@corys.it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 n.7 camere € 70,00 (DUS)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b="1" dirty="0" smtClean="0">
                <a:solidFill>
                  <a:schemeClr val="accent1">
                    <a:lumMod val="75000"/>
                  </a:schemeClr>
                </a:solidFill>
              </a:rPr>
              <a:t>Villa </a:t>
            </a:r>
            <a:r>
              <a:rPr lang="it-IT" sz="1400" b="1" dirty="0" err="1" smtClean="0">
                <a:solidFill>
                  <a:schemeClr val="accent1">
                    <a:lumMod val="75000"/>
                  </a:schemeClr>
                </a:solidFill>
              </a:rPr>
              <a:t>Baldelli</a:t>
            </a:r>
            <a:r>
              <a:rPr lang="it-IT" sz="1400" b="1" dirty="0" smtClean="0">
                <a:solidFill>
                  <a:schemeClr val="accent1">
                    <a:lumMod val="75000"/>
                  </a:schemeClr>
                </a:solidFill>
              </a:rPr>
              <a:t> ****</a:t>
            </a:r>
          </a:p>
          <a:p>
            <a:pPr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sz="1400" dirty="0" err="1" smtClean="0">
                <a:solidFill>
                  <a:schemeClr val="accent1">
                    <a:lumMod val="75000"/>
                  </a:schemeClr>
                </a:solidFill>
              </a:rPr>
              <a:t>S.Pietro</a:t>
            </a: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it-IT" sz="1400" dirty="0" err="1" smtClean="0">
                <a:solidFill>
                  <a:schemeClr val="accent1">
                    <a:lumMod val="75000"/>
                  </a:schemeClr>
                </a:solidFill>
              </a:rPr>
              <a:t>Cegliolo</a:t>
            </a: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 420, </a:t>
            </a:r>
            <a:r>
              <a:rPr lang="it-IT" sz="1400" dirty="0" err="1" smtClean="0">
                <a:solidFill>
                  <a:schemeClr val="accent1">
                    <a:lumMod val="75000"/>
                  </a:schemeClr>
                </a:solidFill>
              </a:rPr>
              <a:t>tel</a:t>
            </a: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 0575 612406 </a:t>
            </a: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info@villabaldelli.com</a:t>
            </a:r>
            <a:endParaRPr lang="it-IT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n.15 camere € 95 (DUS)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b="1" dirty="0" smtClean="0">
                <a:solidFill>
                  <a:schemeClr val="accent1">
                    <a:lumMod val="75000"/>
                  </a:schemeClr>
                </a:solidFill>
              </a:rPr>
              <a:t>Relais Villa </a:t>
            </a:r>
            <a:r>
              <a:rPr lang="it-IT" sz="1400" b="1" dirty="0" err="1" smtClean="0">
                <a:solidFill>
                  <a:schemeClr val="accent1">
                    <a:lumMod val="75000"/>
                  </a:schemeClr>
                </a:solidFill>
              </a:rPr>
              <a:t>Petrischio</a:t>
            </a:r>
            <a:r>
              <a:rPr lang="it-IT" sz="1400" b="1" dirty="0" smtClean="0">
                <a:solidFill>
                  <a:schemeClr val="accent1">
                    <a:lumMod val="75000"/>
                  </a:schemeClr>
                </a:solidFill>
              </a:rPr>
              <a:t> ****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Via del </a:t>
            </a:r>
            <a:r>
              <a:rPr lang="it-IT" sz="1400" dirty="0" err="1" smtClean="0">
                <a:solidFill>
                  <a:schemeClr val="accent1">
                    <a:lumMod val="75000"/>
                  </a:schemeClr>
                </a:solidFill>
              </a:rPr>
              <a:t>Petrischio</a:t>
            </a: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, 25 </a:t>
            </a:r>
            <a:r>
              <a:rPr lang="it-IT" sz="1400" dirty="0" err="1" smtClean="0">
                <a:solidFill>
                  <a:schemeClr val="accent1">
                    <a:lumMod val="75000"/>
                  </a:schemeClr>
                </a:solidFill>
              </a:rPr>
              <a:t>loc.Farneta</a:t>
            </a: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it-IT" sz="1400" dirty="0" err="1" smtClean="0">
                <a:solidFill>
                  <a:schemeClr val="accent1">
                    <a:lumMod val="75000"/>
                  </a:schemeClr>
                </a:solidFill>
              </a:rPr>
              <a:t>tel</a:t>
            </a: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 0575 610316 </a:t>
            </a: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info@villapetrischio.it</a:t>
            </a:r>
            <a:endParaRPr lang="it-IT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400" dirty="0" smtClean="0">
                <a:solidFill>
                  <a:schemeClr val="accent1">
                    <a:lumMod val="75000"/>
                  </a:schemeClr>
                </a:solidFill>
              </a:rPr>
              <a:t>n. 16 camere € 85.00 (DUS)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1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1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43663" y="260350"/>
            <a:ext cx="252095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Prenotazione alberghi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68313" y="1125538"/>
            <a:ext cx="8229600" cy="5375275"/>
          </a:xfrm>
          <a:ln>
            <a:solidFill>
              <a:schemeClr val="bg1"/>
            </a:solidFill>
          </a:ln>
        </p:spPr>
        <p:txBody>
          <a:bodyPr rtlCol="0">
            <a:normAutofit fontScale="850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</a:rPr>
              <a:t>Il Casale****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dirty="0" err="1" smtClean="0">
                <a:solidFill>
                  <a:schemeClr val="accent1">
                    <a:lumMod val="75000"/>
                  </a:schemeClr>
                </a:solidFill>
              </a:rPr>
              <a:t>S.Pietro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 a </a:t>
            </a:r>
            <a:r>
              <a:rPr lang="it-IT" sz="1600" dirty="0" err="1" smtClean="0">
                <a:solidFill>
                  <a:schemeClr val="accent1">
                    <a:lumMod val="75000"/>
                  </a:schemeClr>
                </a:solidFill>
              </a:rPr>
              <a:t>Cegliolo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 434, </a:t>
            </a:r>
            <a:r>
              <a:rPr lang="it-IT" sz="1600" dirty="0" err="1" smtClean="0">
                <a:solidFill>
                  <a:schemeClr val="accent1">
                    <a:lumMod val="75000"/>
                  </a:schemeClr>
                </a:solidFill>
              </a:rPr>
              <a:t>tel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 0575 612531 info@ilcasale.com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n.9 camere € 95 (DUS)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</a:rPr>
              <a:t>Terre dei Cavalieri****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dirty="0" err="1" smtClean="0">
                <a:solidFill>
                  <a:schemeClr val="accent1">
                    <a:lumMod val="75000"/>
                  </a:schemeClr>
                </a:solidFill>
              </a:rPr>
              <a:t>Loc.Fratta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, S. Caterina, 46 tel. 0575 95 86 05 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  <a:hlinkClick r:id="rId2"/>
              </a:rPr>
              <a:t>info@terredeicavalieri.com</a:t>
            </a:r>
            <a:endParaRPr lang="it-IT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n.13 Camere € 85,00 (DUS)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</a:rPr>
              <a:t>Hotel Italia***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Via Ghibellina, 5/7 Tel: +39 0575 630254 hotelitalia@planhotel.com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n.8 camere standard € 90,00 (DUS), n.5 </a:t>
            </a:r>
            <a:r>
              <a:rPr lang="it-IT" sz="1600" dirty="0" err="1" smtClean="0">
                <a:solidFill>
                  <a:schemeClr val="accent1">
                    <a:lumMod val="75000"/>
                  </a:schemeClr>
                </a:solidFill>
              </a:rPr>
              <a:t>cam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. sup. € 95,00 (DUS)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</a:rPr>
              <a:t>Hotel Oasi Neumann***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via delle Contesse, 1 tel0575630354 -fax 0575630477 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info@hoteloasineumann.it</a:t>
            </a:r>
            <a:endParaRPr lang="it-IT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n.50 camere € 70,00 (DUS)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</a:rPr>
              <a:t>Hotel Sabrina ***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Via Roma </a:t>
            </a:r>
            <a:r>
              <a:rPr lang="it-IT" sz="1600" dirty="0" err="1" smtClean="0">
                <a:solidFill>
                  <a:schemeClr val="accent1">
                    <a:lumMod val="75000"/>
                  </a:schemeClr>
                </a:solidFill>
              </a:rPr>
              <a:t>tel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 0575 630397 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  <a:hlinkClick r:id="rId4"/>
              </a:rPr>
              <a:t>info@cortonastorica.it</a:t>
            </a:r>
            <a:endParaRPr lang="it-IT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n.8 camere € 70,00 (DUS)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</a:rPr>
              <a:t>Hotel Nuovo Centrale ***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Via </a:t>
            </a:r>
            <a:r>
              <a:rPr lang="it-IT" sz="1600" dirty="0" err="1" smtClean="0">
                <a:solidFill>
                  <a:schemeClr val="accent1">
                    <a:lumMod val="75000"/>
                  </a:schemeClr>
                </a:solidFill>
              </a:rPr>
              <a:t>I.Scotoni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 n 5, </a:t>
            </a:r>
            <a:r>
              <a:rPr lang="it-IT" sz="1600" dirty="0" err="1" smtClean="0">
                <a:solidFill>
                  <a:schemeClr val="accent1">
                    <a:lumMod val="75000"/>
                  </a:schemeClr>
                </a:solidFill>
              </a:rPr>
              <a:t>Camucia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 tel.0575 360578 info@hotelnuovocentrale.com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n.12 camere € 50,00 (DUS)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</a:rPr>
              <a:t>Vicolo </a:t>
            </a:r>
            <a:r>
              <a:rPr lang="it-IT" sz="1600" b="1" dirty="0" err="1" smtClean="0">
                <a:solidFill>
                  <a:schemeClr val="accent1">
                    <a:lumMod val="75000"/>
                  </a:schemeClr>
                </a:solidFill>
              </a:rPr>
              <a:t>Petrella</a:t>
            </a:r>
            <a:r>
              <a:rPr lang="it-IT" sz="16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1600" b="1" dirty="0" err="1" smtClean="0">
                <a:solidFill>
                  <a:schemeClr val="accent1">
                    <a:lumMod val="75000"/>
                  </a:schemeClr>
                </a:solidFill>
              </a:rPr>
              <a:t>B&amp;B</a:t>
            </a:r>
            <a:endParaRPr lang="it-IT" sz="16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dirty="0" err="1" smtClean="0">
                <a:solidFill>
                  <a:schemeClr val="accent1">
                    <a:lumMod val="75000"/>
                  </a:schemeClr>
                </a:solidFill>
              </a:rPr>
              <a:t>Vic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it-IT" sz="1600" dirty="0" err="1" smtClean="0">
                <a:solidFill>
                  <a:schemeClr val="accent1">
                    <a:lumMod val="75000"/>
                  </a:schemeClr>
                </a:solidFill>
              </a:rPr>
              <a:t>Petrella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, 26, Cortona tel.331 9712362 </a:t>
            </a: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  <a:hlinkClick r:id="rId5"/>
              </a:rPr>
              <a:t>info@vicolopetrella.com</a:t>
            </a:r>
            <a:endParaRPr lang="it-IT" sz="16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600" dirty="0" smtClean="0">
                <a:solidFill>
                  <a:schemeClr val="accent1">
                    <a:lumMod val="75000"/>
                  </a:schemeClr>
                </a:solidFill>
              </a:rPr>
              <a:t>n. 3 Camere standard € 70,00 (DUS),  n.2 Camere sup. € 80,00 (DUS)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>
              <a:buFont typeface="Arial" charset="0"/>
              <a:buNone/>
              <a:defRPr/>
            </a:pP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</a:rPr>
              <a:t>N.B. </a:t>
            </a:r>
            <a:r>
              <a:rPr lang="it-IT" sz="1800" b="1" i="1" dirty="0" smtClean="0">
                <a:solidFill>
                  <a:schemeClr val="accent1">
                    <a:lumMod val="75000"/>
                  </a:schemeClr>
                </a:solidFill>
              </a:rPr>
              <a:t>Per usufruire delle tariffe concordate gli ospiti al momento della prenotazione dovranno far presente l’accordo intercorso tra Pd e Cortona Hotel.</a:t>
            </a:r>
            <a:endParaRPr lang="it-IT" sz="1800" dirty="0" smtClean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443663" y="260350"/>
            <a:ext cx="252095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Strutture extralberghiere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197350"/>
          </a:xfrm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18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</a:rPr>
              <a:t>Istituto S. Margherita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</a:rPr>
              <a:t>via Cesare Battisti 15, Cortona Tel 0575 630336 fax 0575 630549 -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1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 b="1" dirty="0" smtClean="0">
                <a:solidFill>
                  <a:schemeClr val="accent1">
                    <a:lumMod val="75000"/>
                  </a:schemeClr>
                </a:solidFill>
              </a:rPr>
              <a:t>Ostello della gioventù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1800" dirty="0" smtClean="0">
                <a:solidFill>
                  <a:schemeClr val="accent1">
                    <a:lumMod val="75000"/>
                  </a:schemeClr>
                </a:solidFill>
              </a:rPr>
              <a:t> Tel 0575 601765, fax 0575 601392 </a:t>
            </a:r>
            <a:endParaRPr lang="it-IT" sz="1800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1800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sz="1800" dirty="0"/>
          </a:p>
        </p:txBody>
      </p:sp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260350"/>
            <a:ext cx="252095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it-IT" smtClean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9888" y="214313"/>
            <a:ext cx="242411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717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42938" y="1844675"/>
            <a:ext cx="7929562" cy="4727575"/>
          </a:xfrm>
          <a:noFill/>
        </p:spPr>
      </p:pic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260350"/>
            <a:ext cx="252095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it-IT" b="1" dirty="0" smtClean="0">
                <a:solidFill>
                  <a:schemeClr val="accent1">
                    <a:lumMod val="75000"/>
                  </a:schemeClr>
                </a:solidFill>
              </a:rPr>
              <a:t>Informazioni logistiche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928813"/>
            <a:ext cx="8229600" cy="4286250"/>
          </a:xfrm>
        </p:spPr>
        <p:txBody>
          <a:bodyPr rtlCol="0">
            <a:normAutofit fontScale="47500" lnSpcReduction="20000"/>
          </a:bodyPr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3400" b="1" dirty="0" smtClean="0">
                <a:solidFill>
                  <a:schemeClr val="accent1">
                    <a:lumMod val="75000"/>
                  </a:schemeClr>
                </a:solidFill>
              </a:rPr>
              <a:t>Arrivare in aereo:</a:t>
            </a:r>
            <a:endParaRPr lang="it-IT" sz="3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400" dirty="0" smtClean="0">
                <a:solidFill>
                  <a:schemeClr val="accent1">
                    <a:lumMod val="75000"/>
                  </a:schemeClr>
                </a:solidFill>
              </a:rPr>
              <a:t>        Aeroporto internazionale di Firenze Peretola a circa 120Km.Aeroportonazionale Perugia sant'Egidio a circa 60Km.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3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3400" b="1" dirty="0" smtClean="0">
                <a:solidFill>
                  <a:schemeClr val="accent1">
                    <a:lumMod val="75000"/>
                  </a:schemeClr>
                </a:solidFill>
              </a:rPr>
              <a:t>Arrivare in treno: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400" dirty="0" smtClean="0">
                <a:solidFill>
                  <a:schemeClr val="accent1">
                    <a:lumMod val="75000"/>
                  </a:schemeClr>
                </a:solidFill>
              </a:rPr>
              <a:t>        Linea Ferroviaria Firenze/Roma, Stazione di </a:t>
            </a:r>
            <a:r>
              <a:rPr lang="it-IT" sz="3400" dirty="0" err="1" smtClean="0">
                <a:solidFill>
                  <a:schemeClr val="accent1">
                    <a:lumMod val="75000"/>
                  </a:schemeClr>
                </a:solidFill>
              </a:rPr>
              <a:t>Terontola</a:t>
            </a:r>
            <a:r>
              <a:rPr lang="it-IT" sz="3400" smtClean="0">
                <a:solidFill>
                  <a:schemeClr val="accent1">
                    <a:lumMod val="75000"/>
                  </a:schemeClr>
                </a:solidFill>
              </a:rPr>
              <a:t> o </a:t>
            </a:r>
            <a:r>
              <a:rPr lang="it-IT" sz="3400" dirty="0" err="1" smtClean="0">
                <a:solidFill>
                  <a:schemeClr val="accent1">
                    <a:lumMod val="75000"/>
                  </a:schemeClr>
                </a:solidFill>
              </a:rPr>
              <a:t>Camucia</a:t>
            </a:r>
            <a:r>
              <a:rPr lang="it-IT" sz="3400" dirty="0" smtClean="0">
                <a:solidFill>
                  <a:schemeClr val="accent1">
                    <a:lumMod val="75000"/>
                  </a:schemeClr>
                </a:solidFill>
              </a:rPr>
              <a:t> Linea Ferroviaria </a:t>
            </a:r>
            <a:r>
              <a:rPr lang="it-IT" sz="3400" dirty="0" err="1" smtClean="0">
                <a:solidFill>
                  <a:schemeClr val="accent1">
                    <a:lumMod val="75000"/>
                  </a:schemeClr>
                </a:solidFill>
              </a:rPr>
              <a:t>Terontola</a:t>
            </a:r>
            <a:r>
              <a:rPr lang="it-IT" sz="3400" dirty="0" smtClean="0">
                <a:solidFill>
                  <a:schemeClr val="accent1">
                    <a:lumMod val="75000"/>
                  </a:schemeClr>
                </a:solidFill>
              </a:rPr>
              <a:t> Perugia Assisi Terni, Stazione di </a:t>
            </a:r>
            <a:r>
              <a:rPr lang="it-IT" sz="3400" dirty="0" err="1" smtClean="0">
                <a:solidFill>
                  <a:schemeClr val="accent1">
                    <a:lumMod val="75000"/>
                  </a:schemeClr>
                </a:solidFill>
              </a:rPr>
              <a:t>Terontola</a:t>
            </a:r>
            <a:endParaRPr lang="it-IT" sz="3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3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3400" b="1" dirty="0" smtClean="0">
                <a:solidFill>
                  <a:schemeClr val="accent1">
                    <a:lumMod val="75000"/>
                  </a:schemeClr>
                </a:solidFill>
              </a:rPr>
              <a:t>Arrivare in auto:</a:t>
            </a:r>
            <a:endParaRPr lang="it-IT" sz="3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400" dirty="0" smtClean="0">
                <a:solidFill>
                  <a:schemeClr val="accent1">
                    <a:lumMod val="75000"/>
                  </a:schemeClr>
                </a:solidFill>
              </a:rPr>
              <a:t>        Uscire dall'autostrada del Sole (A1) al casello </a:t>
            </a:r>
            <a:r>
              <a:rPr lang="it-IT" sz="3400" dirty="0" err="1" smtClean="0">
                <a:solidFill>
                  <a:schemeClr val="accent1">
                    <a:lumMod val="75000"/>
                  </a:schemeClr>
                </a:solidFill>
              </a:rPr>
              <a:t>Casello</a:t>
            </a:r>
            <a:r>
              <a:rPr lang="it-IT" sz="3400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it-IT" sz="3400" dirty="0" err="1" smtClean="0">
                <a:solidFill>
                  <a:schemeClr val="accent1">
                    <a:lumMod val="75000"/>
                  </a:schemeClr>
                </a:solidFill>
              </a:rPr>
              <a:t>Valdichiana</a:t>
            </a:r>
            <a:r>
              <a:rPr lang="it-IT" sz="3400" dirty="0" smtClean="0">
                <a:solidFill>
                  <a:schemeClr val="accent1">
                    <a:lumMod val="75000"/>
                  </a:schemeClr>
                </a:solidFill>
              </a:rPr>
              <a:t>. Subito dopo l'uscita dal casello prendere la </a:t>
            </a:r>
            <a:r>
              <a:rPr lang="it-IT" sz="3400" dirty="0" err="1" smtClean="0">
                <a:solidFill>
                  <a:schemeClr val="accent1">
                    <a:lumMod val="75000"/>
                  </a:schemeClr>
                </a:solidFill>
              </a:rPr>
              <a:t>supestrada</a:t>
            </a:r>
            <a:r>
              <a:rPr lang="it-IT" sz="3400" dirty="0" smtClean="0">
                <a:solidFill>
                  <a:schemeClr val="accent1">
                    <a:lumMod val="75000"/>
                  </a:schemeClr>
                </a:solidFill>
              </a:rPr>
              <a:t> E45 (raccordo </a:t>
            </a:r>
            <a:r>
              <a:rPr lang="it-IT" sz="3400" dirty="0" err="1" smtClean="0">
                <a:solidFill>
                  <a:schemeClr val="accent1">
                    <a:lumMod val="75000"/>
                  </a:schemeClr>
                </a:solidFill>
              </a:rPr>
              <a:t>Siena-Perugia</a:t>
            </a:r>
            <a:r>
              <a:rPr lang="it-IT" sz="3400" dirty="0" smtClean="0">
                <a:solidFill>
                  <a:schemeClr val="accent1">
                    <a:lumMod val="75000"/>
                  </a:schemeClr>
                </a:solidFill>
              </a:rPr>
              <a:t>) in direzione Perugia ed uscire alla seconda uscita per Cortona (</a:t>
            </a:r>
            <a:r>
              <a:rPr lang="it-IT" sz="3400" dirty="0" err="1" smtClean="0">
                <a:solidFill>
                  <a:schemeClr val="accent1">
                    <a:lumMod val="75000"/>
                  </a:schemeClr>
                </a:solidFill>
              </a:rPr>
              <a:t>Cortona</a:t>
            </a:r>
            <a:r>
              <a:rPr lang="it-IT" sz="3400" dirty="0" smtClean="0">
                <a:solidFill>
                  <a:schemeClr val="accent1">
                    <a:lumMod val="75000"/>
                  </a:schemeClr>
                </a:solidFill>
              </a:rPr>
              <a:t> San Lorenzo). 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endParaRPr lang="it-IT" sz="3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it-IT" sz="3400" b="1" dirty="0" smtClean="0">
                <a:solidFill>
                  <a:schemeClr val="accent1">
                    <a:lumMod val="75000"/>
                  </a:schemeClr>
                </a:solidFill>
              </a:rPr>
              <a:t>Servizio autobus </a:t>
            </a:r>
            <a:r>
              <a:rPr lang="it-IT" sz="3400" b="1" dirty="0" err="1" smtClean="0">
                <a:solidFill>
                  <a:schemeClr val="accent1">
                    <a:lumMod val="75000"/>
                  </a:schemeClr>
                </a:solidFill>
              </a:rPr>
              <a:t>L.F.I.</a:t>
            </a:r>
            <a:r>
              <a:rPr lang="it-IT" sz="3400" b="1" dirty="0" smtClean="0">
                <a:solidFill>
                  <a:schemeClr val="accent1">
                    <a:lumMod val="75000"/>
                  </a:schemeClr>
                </a:solidFill>
              </a:rPr>
              <a:t>:</a:t>
            </a:r>
            <a:endParaRPr lang="it-IT" sz="34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it-IT" sz="3400" dirty="0" smtClean="0">
                <a:solidFill>
                  <a:schemeClr val="accent1">
                    <a:lumMod val="75000"/>
                  </a:schemeClr>
                </a:solidFill>
              </a:rPr>
              <a:t>        Se si arriva in treno alle stazioni di </a:t>
            </a:r>
            <a:r>
              <a:rPr lang="it-IT" sz="3400" dirty="0" err="1" smtClean="0">
                <a:solidFill>
                  <a:schemeClr val="accent1">
                    <a:lumMod val="75000"/>
                  </a:schemeClr>
                </a:solidFill>
              </a:rPr>
              <a:t>Camucia</a:t>
            </a:r>
            <a:r>
              <a:rPr lang="it-IT" sz="3400" dirty="0" smtClean="0">
                <a:solidFill>
                  <a:schemeClr val="accent1">
                    <a:lumMod val="75000"/>
                  </a:schemeClr>
                </a:solidFill>
              </a:rPr>
              <a:t>, </a:t>
            </a:r>
            <a:r>
              <a:rPr lang="it-IT" sz="3400" dirty="0" err="1" smtClean="0">
                <a:solidFill>
                  <a:schemeClr val="accent1">
                    <a:lumMod val="75000"/>
                  </a:schemeClr>
                </a:solidFill>
              </a:rPr>
              <a:t>Terontola</a:t>
            </a:r>
            <a:r>
              <a:rPr lang="it-IT" sz="3400" dirty="0" smtClean="0">
                <a:solidFill>
                  <a:schemeClr val="accent1">
                    <a:lumMod val="75000"/>
                  </a:schemeClr>
                </a:solidFill>
              </a:rPr>
              <a:t>, Arezzo o </a:t>
            </a:r>
            <a:r>
              <a:rPr lang="it-IT" sz="3400" dirty="0" err="1" smtClean="0">
                <a:solidFill>
                  <a:schemeClr val="accent1">
                    <a:lumMod val="75000"/>
                  </a:schemeClr>
                </a:solidFill>
              </a:rPr>
              <a:t>Castiglion</a:t>
            </a:r>
            <a:r>
              <a:rPr lang="it-IT" sz="3400" dirty="0" smtClean="0">
                <a:solidFill>
                  <a:schemeClr val="accent1">
                    <a:lumMod val="75000"/>
                  </a:schemeClr>
                </a:solidFill>
              </a:rPr>
              <a:t> Fiorentino è possibile raggiungere Cortona con il servizio bus de "La Ferroviaria Italiana Spa Arezzo". </a:t>
            </a:r>
            <a:endParaRPr lang="it-IT" sz="3400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719888" y="214313"/>
            <a:ext cx="242411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76200" dir="13500000" sy="23000" kx="1200000" algn="br" rotWithShape="0">
              <a:prstClr val="black">
                <a:alpha val="20000"/>
              </a:prstClr>
            </a:outerShdw>
          </a:effectLst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43663" y="260350"/>
            <a:ext cx="2520950" cy="1512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551</Words>
  <Application>Microsoft Office PowerPoint</Application>
  <PresentationFormat>Presentazione su schermo (4:3)</PresentationFormat>
  <Paragraphs>74</Paragraphs>
  <Slides>7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7</vt:i4>
      </vt:variant>
    </vt:vector>
  </HeadingPairs>
  <TitlesOfParts>
    <vt:vector size="10" baseType="lpstr">
      <vt:lpstr>Arial</vt:lpstr>
      <vt:lpstr>Calibri</vt:lpstr>
      <vt:lpstr>Tema di Office</vt:lpstr>
      <vt:lpstr>AREA DEMOCRATICA  CORTONA 25 – 27 MARZO 2011</vt:lpstr>
      <vt:lpstr>Informazioni generali</vt:lpstr>
      <vt:lpstr>Prenotazione alberghi</vt:lpstr>
      <vt:lpstr>Prenotazione alberghi</vt:lpstr>
      <vt:lpstr>Strutture extralberghiere</vt:lpstr>
      <vt:lpstr>Diapositiva 6</vt:lpstr>
      <vt:lpstr>Informazioni logistiche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AREA DEMOCRATICA  CORTONA 7 -9 MAGGIO 2010</dc:title>
  <dc:creator>Admin</dc:creator>
  <cp:lastModifiedBy>Manuela Campanella</cp:lastModifiedBy>
  <cp:revision>18</cp:revision>
  <dcterms:modified xsi:type="dcterms:W3CDTF">2011-03-14T13:49:21Z</dcterms:modified>
</cp:coreProperties>
</file>