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9" r:id="rId3"/>
    <p:sldId id="268" r:id="rId4"/>
    <p:sldId id="267" r:id="rId5"/>
    <p:sldId id="256" r:id="rId6"/>
    <p:sldId id="265" r:id="rId7"/>
    <p:sldId id="264" r:id="rId8"/>
    <p:sldId id="257" r:id="rId9"/>
    <p:sldId id="261" r:id="rId10"/>
    <p:sldId id="260" r:id="rId11"/>
    <p:sldId id="263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0254609-AE87-467A-8713-F88C30AE62C4}" type="datetime1">
              <a:rPr lang="it-IT"/>
              <a:pPr lvl="0"/>
              <a:t>29/09/2013</a:t>
            </a:fld>
            <a:endParaRPr lang="it-IT"/>
          </a:p>
        </p:txBody>
      </p:sp>
      <p:sp>
        <p:nvSpPr>
          <p:cNvPr id="5" name="Segnaposto piè di pagina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egnaposto numero diapositiva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53C3271-7607-442E-BA83-C2728AA1CE6A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2062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57ED7E0-D5AE-4B95-8929-4949AD5C5675}" type="datetime1">
              <a:rPr lang="it-IT"/>
              <a:pPr lvl="0"/>
              <a:t>29/09/2013</a:t>
            </a:fld>
            <a:endParaRPr lang="it-IT"/>
          </a:p>
        </p:txBody>
      </p:sp>
      <p:sp>
        <p:nvSpPr>
          <p:cNvPr id="5" name="Segnaposto piè di pagina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egnaposto numero diapositiva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98E1C14-E041-4721-A908-1F82A9EDC474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8077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A744767-78EC-41B0-BCCB-5F01BCD9E725}" type="datetime1">
              <a:rPr lang="it-IT"/>
              <a:pPr lvl="0"/>
              <a:t>29/09/2013</a:t>
            </a:fld>
            <a:endParaRPr lang="it-IT"/>
          </a:p>
        </p:txBody>
      </p:sp>
      <p:sp>
        <p:nvSpPr>
          <p:cNvPr id="5" name="Segnaposto piè di pagina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egnaposto numero diapositiva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6F45E18-226C-49DD-876E-09B96F1EA2C2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1630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25FD8D8-C546-4138-B57B-C1D5DBA19C30}" type="datetime1">
              <a:rPr lang="it-IT"/>
              <a:pPr lvl="0"/>
              <a:t>29/09/2013</a:t>
            </a:fld>
            <a:endParaRPr lang="it-IT"/>
          </a:p>
        </p:txBody>
      </p:sp>
      <p:sp>
        <p:nvSpPr>
          <p:cNvPr id="5" name="Segnaposto piè di pagina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egnaposto numero diapositiva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75E5C20-F72E-4768-8DAF-33DD369D30B3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4681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773B061-1414-488B-895F-73B9AEDE499E}" type="datetime1">
              <a:rPr lang="it-IT"/>
              <a:pPr lvl="0"/>
              <a:t>29/09/2013</a:t>
            </a:fld>
            <a:endParaRPr lang="it-IT"/>
          </a:p>
        </p:txBody>
      </p:sp>
      <p:sp>
        <p:nvSpPr>
          <p:cNvPr id="5" name="Segnaposto piè di pagina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egnaposto numero diapositiva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F264C7C-40D7-40F9-84DF-FDDBEDA725AC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9494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AFD5366-2AA1-44ED-9621-C81A7F563516}" type="datetime1">
              <a:rPr lang="it-IT"/>
              <a:pPr lvl="0"/>
              <a:t>29/09/2013</a:t>
            </a:fld>
            <a:endParaRPr lang="it-IT"/>
          </a:p>
        </p:txBody>
      </p:sp>
      <p:sp>
        <p:nvSpPr>
          <p:cNvPr id="6" name="Segnaposto piè di pagina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7" name="Segnaposto numero diapositiva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31501BB-A6C1-4CE7-8DE1-940310518835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2769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5E3C65F-3181-4870-8FD4-9DBA8191113F}" type="datetime1">
              <a:rPr lang="it-IT"/>
              <a:pPr lvl="0"/>
              <a:t>29/09/2013</a:t>
            </a:fld>
            <a:endParaRPr lang="it-IT"/>
          </a:p>
        </p:txBody>
      </p:sp>
      <p:sp>
        <p:nvSpPr>
          <p:cNvPr id="8" name="Segnaposto piè di pagina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9" name="Segnaposto numero diapositiva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7B3645E-4B44-4A3C-B3D6-AC569839AC0D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0834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4847022-EB59-4234-9533-1F2F6DC2F8C0}" type="datetime1">
              <a:rPr lang="it-IT"/>
              <a:pPr lvl="0"/>
              <a:t>29/09/2013</a:t>
            </a:fld>
            <a:endParaRPr lang="it-IT"/>
          </a:p>
        </p:txBody>
      </p:sp>
      <p:sp>
        <p:nvSpPr>
          <p:cNvPr id="4" name="Segnaposto piè di pagina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5" name="Segnaposto numero diapositiva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C0E7B34-72C5-40FB-942B-798D4BC71F9D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4215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B6EECA6-FE63-48C0-995A-A54C316856E1}" type="datetime1">
              <a:rPr lang="it-IT"/>
              <a:pPr lvl="0"/>
              <a:t>29/09/2013</a:t>
            </a:fld>
            <a:endParaRPr lang="it-IT"/>
          </a:p>
        </p:txBody>
      </p:sp>
      <p:sp>
        <p:nvSpPr>
          <p:cNvPr id="3" name="Segnaposto piè di pagina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4" name="Segnaposto numero diapositiva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9E4BC3E-69F6-4CCC-A9EC-DFD5E7F74DA1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0857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724257C-5507-426D-9D02-DA49950015E5}" type="datetime1">
              <a:rPr lang="it-IT"/>
              <a:pPr lvl="0"/>
              <a:t>29/09/2013</a:t>
            </a:fld>
            <a:endParaRPr lang="it-IT"/>
          </a:p>
        </p:txBody>
      </p:sp>
      <p:sp>
        <p:nvSpPr>
          <p:cNvPr id="6" name="Segnaposto piè di pagina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7" name="Segnaposto numero diapositiva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BE7E1E3-BBBD-4A19-8479-24E997EFD593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1294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it-IT"/>
          </a:p>
        </p:txBody>
      </p:sp>
      <p:sp>
        <p:nvSpPr>
          <p:cNvPr id="4" name="Segnaposto testo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089BF31-D2F8-490B-8022-E3AF4E8E7496}" type="datetime1">
              <a:rPr lang="it-IT"/>
              <a:pPr lvl="0"/>
              <a:t>29/09/2013</a:t>
            </a:fld>
            <a:endParaRPr lang="it-IT"/>
          </a:p>
        </p:txBody>
      </p:sp>
      <p:sp>
        <p:nvSpPr>
          <p:cNvPr id="6" name="Segnaposto piè di pagina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7" name="Segnaposto numero diapositiva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E4C7385-4AF2-42F0-8F73-66813D1C9075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808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/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BD5E5AA0-D00E-46CC-8ACA-A469C730F84F}" type="datetime1">
              <a:rPr lang="it-IT"/>
              <a:pPr lvl="0"/>
              <a:t>29/09/2013</a:t>
            </a:fld>
            <a:endParaRPr lang="it-IT"/>
          </a:p>
        </p:txBody>
      </p:sp>
      <p:sp>
        <p:nvSpPr>
          <p:cNvPr id="5" name="Segnaposto piè di pagina 4"/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it-IT"/>
          </a:p>
        </p:txBody>
      </p:sp>
      <p:sp>
        <p:nvSpPr>
          <p:cNvPr id="6" name="Segnaposto numero diapositiva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EA4DE859-0788-47EF-9228-0D4A091B313F}" type="slidenum"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it-IT" sz="44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it-IT" sz="32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it-IT" sz="28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it-IT" sz="24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it-IT" sz="20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it-IT" sz="20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331640" y="1412776"/>
            <a:ext cx="6552728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smtClean="0">
                <a:solidFill>
                  <a:srgbClr val="FF0000"/>
                </a:solidFill>
              </a:rPr>
              <a:t>Occupazione e welfare: un’agenda possibile</a:t>
            </a:r>
          </a:p>
          <a:p>
            <a:pPr algn="ctr"/>
            <a:endParaRPr lang="it-IT" sz="4400" b="1" dirty="0" smtClean="0"/>
          </a:p>
          <a:p>
            <a:pPr algn="ctr"/>
            <a:endParaRPr lang="it-IT" sz="4400" b="1" dirty="0"/>
          </a:p>
          <a:p>
            <a:pPr algn="ctr"/>
            <a:r>
              <a:rPr lang="it-IT" sz="2400" b="1" dirty="0" smtClean="0"/>
              <a:t>Prof. Enrico Giovannini</a:t>
            </a:r>
          </a:p>
          <a:p>
            <a:pPr algn="ctr"/>
            <a:r>
              <a:rPr lang="it-IT" sz="2400" b="1" dirty="0" smtClean="0"/>
              <a:t>Ministro del Lavoro e delle Politiche Sociali</a:t>
            </a:r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04269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5"/>
          <p:cNvSpPr txBox="1"/>
          <p:nvPr/>
        </p:nvSpPr>
        <p:spPr>
          <a:xfrm>
            <a:off x="3623136" y="760064"/>
            <a:ext cx="1236896" cy="369332"/>
          </a:xfrm>
          <a:prstGeom prst="rect">
            <a:avLst/>
          </a:prstGeom>
          <a:noFill/>
          <a:ln w="9528">
            <a:solidFill>
              <a:srgbClr val="4F81BD"/>
            </a:solidFill>
            <a:prstDash val="solid"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CIGS</a:t>
            </a:r>
          </a:p>
        </p:txBody>
      </p:sp>
      <p:sp>
        <p:nvSpPr>
          <p:cNvPr id="3" name="CasellaDiTesto 6"/>
          <p:cNvSpPr txBox="1"/>
          <p:nvPr/>
        </p:nvSpPr>
        <p:spPr>
          <a:xfrm>
            <a:off x="3610700" y="1430136"/>
            <a:ext cx="1236896" cy="369332"/>
          </a:xfrm>
          <a:prstGeom prst="rect">
            <a:avLst/>
          </a:prstGeom>
          <a:noFill/>
          <a:ln w="9528">
            <a:solidFill>
              <a:srgbClr val="4F81BD"/>
            </a:solidFill>
            <a:prstDash val="solid"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Mobilità</a:t>
            </a:r>
          </a:p>
        </p:txBody>
      </p:sp>
      <p:sp>
        <p:nvSpPr>
          <p:cNvPr id="4" name="CasellaDiTesto 8"/>
          <p:cNvSpPr txBox="1"/>
          <p:nvPr/>
        </p:nvSpPr>
        <p:spPr>
          <a:xfrm>
            <a:off x="3467461" y="2264524"/>
            <a:ext cx="1536587" cy="646331"/>
          </a:xfrm>
          <a:prstGeom prst="rect">
            <a:avLst/>
          </a:prstGeom>
          <a:noFill/>
          <a:ln w="9528">
            <a:solidFill>
              <a:srgbClr val="4F81BD"/>
            </a:solidFill>
            <a:prstDash val="solid"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Disoccupati 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in ASPI</a:t>
            </a:r>
          </a:p>
        </p:txBody>
      </p:sp>
      <p:sp>
        <p:nvSpPr>
          <p:cNvPr id="5" name="CasellaDiTesto 9"/>
          <p:cNvSpPr txBox="1"/>
          <p:nvPr/>
        </p:nvSpPr>
        <p:spPr>
          <a:xfrm>
            <a:off x="3467461" y="3146956"/>
            <a:ext cx="1536587" cy="646331"/>
          </a:xfrm>
          <a:prstGeom prst="rect">
            <a:avLst/>
          </a:prstGeom>
          <a:noFill/>
          <a:ln w="9528">
            <a:solidFill>
              <a:srgbClr val="4F81BD"/>
            </a:solidFill>
            <a:prstDash val="solid"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Disoccupati 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non in ASPI</a:t>
            </a:r>
          </a:p>
        </p:txBody>
      </p:sp>
      <p:sp>
        <p:nvSpPr>
          <p:cNvPr id="6" name="CasellaDiTesto 11"/>
          <p:cNvSpPr txBox="1"/>
          <p:nvPr/>
        </p:nvSpPr>
        <p:spPr>
          <a:xfrm>
            <a:off x="7964524" y="2420883"/>
            <a:ext cx="1015663" cy="2744809"/>
          </a:xfrm>
          <a:prstGeom prst="rect">
            <a:avLst/>
          </a:prstGeom>
          <a:noFill/>
          <a:ln w="9528">
            <a:solidFill>
              <a:srgbClr val="4F81BD"/>
            </a:solidFill>
            <a:prstDash val="solid"/>
          </a:ln>
        </p:spPr>
        <p:txBody>
          <a:bodyPr vert="vert270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Pensionati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" name="CasellaDiTesto 12"/>
          <p:cNvSpPr txBox="1"/>
          <p:nvPr/>
        </p:nvSpPr>
        <p:spPr>
          <a:xfrm>
            <a:off x="3952104" y="5756439"/>
            <a:ext cx="1236896" cy="369332"/>
          </a:xfrm>
          <a:prstGeom prst="rect">
            <a:avLst/>
          </a:prstGeom>
          <a:noFill/>
          <a:ln w="9528">
            <a:solidFill>
              <a:srgbClr val="4F81BD"/>
            </a:solidFill>
            <a:prstDash val="solid"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Esodati</a:t>
            </a:r>
          </a:p>
        </p:txBody>
      </p:sp>
      <p:sp>
        <p:nvSpPr>
          <p:cNvPr id="8" name="Parentesi graffa chiusa 2"/>
          <p:cNvSpPr/>
          <p:nvPr/>
        </p:nvSpPr>
        <p:spPr>
          <a:xfrm>
            <a:off x="4814306" y="650275"/>
            <a:ext cx="765800" cy="3315084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5400000"/>
              <a:gd name="f10" fmla="val 8333"/>
              <a:gd name="f11" fmla="val 50000"/>
              <a:gd name="f12" fmla="+- 0 0 -180"/>
              <a:gd name="f13" fmla="+- 0 0 -270"/>
              <a:gd name="f14" fmla="+- 0 0 -360"/>
              <a:gd name="f15" fmla="abs f4"/>
              <a:gd name="f16" fmla="abs f5"/>
              <a:gd name="f17" fmla="abs f6"/>
              <a:gd name="f18" fmla="+- 2700000 f1 0"/>
              <a:gd name="f19" fmla="*/ f12 f0 1"/>
              <a:gd name="f20" fmla="*/ f13 f0 1"/>
              <a:gd name="f21" fmla="*/ f14 f0 1"/>
              <a:gd name="f22" fmla="?: f15 f4 1"/>
              <a:gd name="f23" fmla="?: f16 f5 1"/>
              <a:gd name="f24" fmla="?: f17 f6 1"/>
              <a:gd name="f25" fmla="+- f18 0 f1"/>
              <a:gd name="f26" fmla="*/ f19 1 f3"/>
              <a:gd name="f27" fmla="*/ f20 1 f3"/>
              <a:gd name="f28" fmla="*/ f21 1 f3"/>
              <a:gd name="f29" fmla="*/ f22 1 21600"/>
              <a:gd name="f30" fmla="*/ f23 1 21600"/>
              <a:gd name="f31" fmla="*/ 21600 f22 1"/>
              <a:gd name="f32" fmla="*/ 21600 f23 1"/>
              <a:gd name="f33" fmla="+- f25 f1 0"/>
              <a:gd name="f34" fmla="+- f26 0 f1"/>
              <a:gd name="f35" fmla="+- f27 0 f1"/>
              <a:gd name="f36" fmla="+- f28 0 f1"/>
              <a:gd name="f37" fmla="min f30 f29"/>
              <a:gd name="f38" fmla="*/ f31 1 f24"/>
              <a:gd name="f39" fmla="*/ f32 1 f24"/>
              <a:gd name="f40" fmla="*/ f33 f8 1"/>
              <a:gd name="f41" fmla="val f38"/>
              <a:gd name="f42" fmla="val f39"/>
              <a:gd name="f43" fmla="*/ f40 1 f0"/>
              <a:gd name="f44" fmla="*/ f7 f37 1"/>
              <a:gd name="f45" fmla="+- f42 0 f7"/>
              <a:gd name="f46" fmla="+- f41 0 f7"/>
              <a:gd name="f47" fmla="+- 0 0 f43"/>
              <a:gd name="f48" fmla="*/ f41 f37 1"/>
              <a:gd name="f49" fmla="*/ f42 f37 1"/>
              <a:gd name="f50" fmla="*/ f46 1 2"/>
              <a:gd name="f51" fmla="min f46 f45"/>
              <a:gd name="f52" fmla="*/ f45 f11 1"/>
              <a:gd name="f53" fmla="+- 0 0 f47"/>
              <a:gd name="f54" fmla="+- f7 f50 0"/>
              <a:gd name="f55" fmla="*/ f51 f10 1"/>
              <a:gd name="f56" fmla="*/ f52 1 100000"/>
              <a:gd name="f57" fmla="*/ f53 f0 1"/>
              <a:gd name="f58" fmla="*/ f50 f37 1"/>
              <a:gd name="f59" fmla="*/ f55 1 100000"/>
              <a:gd name="f60" fmla="*/ f57 1 f8"/>
              <a:gd name="f61" fmla="*/ f54 f37 1"/>
              <a:gd name="f62" fmla="*/ f56 f37 1"/>
              <a:gd name="f63" fmla="+- f56 0 f59"/>
              <a:gd name="f64" fmla="+- f42 0 f59"/>
              <a:gd name="f65" fmla="+- f60 0 f1"/>
              <a:gd name="f66" fmla="*/ f59 f37 1"/>
              <a:gd name="f67" fmla="cos 1 f65"/>
              <a:gd name="f68" fmla="sin 1 f65"/>
              <a:gd name="f69" fmla="*/ f63 f37 1"/>
              <a:gd name="f70" fmla="*/ f64 f37 1"/>
              <a:gd name="f71" fmla="+- 0 0 f67"/>
              <a:gd name="f72" fmla="+- 0 0 f68"/>
              <a:gd name="f73" fmla="+- 0 0 f71"/>
              <a:gd name="f74" fmla="+- 0 0 f72"/>
              <a:gd name="f75" fmla="val f73"/>
              <a:gd name="f76" fmla="val f74"/>
              <a:gd name="f77" fmla="*/ f75 f50 1"/>
              <a:gd name="f78" fmla="*/ f76 f59 1"/>
              <a:gd name="f79" fmla="+- f7 f77 0"/>
              <a:gd name="f80" fmla="+- f59 0 f78"/>
              <a:gd name="f81" fmla="+- f42 f78 0"/>
              <a:gd name="f82" fmla="+- f81 0 f59"/>
              <a:gd name="f83" fmla="*/ f80 f37 1"/>
              <a:gd name="f84" fmla="*/ f79 f37 1"/>
              <a:gd name="f85" fmla="*/ f82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4">
                <a:pos x="f44" y="f44"/>
              </a:cxn>
              <a:cxn ang="f35">
                <a:pos x="f48" y="f62"/>
              </a:cxn>
              <a:cxn ang="f36">
                <a:pos x="f44" y="f49"/>
              </a:cxn>
            </a:cxnLst>
            <a:rect l="f44" t="f83" r="f84" b="f85"/>
            <a:pathLst>
              <a:path stroke="0">
                <a:moveTo>
                  <a:pt x="f44" y="f44"/>
                </a:moveTo>
                <a:arcTo wR="f58" hR="f66" stAng="f2" swAng="f1"/>
                <a:lnTo>
                  <a:pt x="f61" y="f69"/>
                </a:lnTo>
                <a:arcTo wR="f58" hR="f66" stAng="f0" swAng="f9"/>
                <a:arcTo wR="f58" hR="f66" stAng="f2" swAng="f9"/>
                <a:lnTo>
                  <a:pt x="f61" y="f70"/>
                </a:lnTo>
                <a:arcTo wR="f58" hR="f66" stAng="f7" swAng="f1"/>
                <a:close/>
              </a:path>
              <a:path fill="none">
                <a:moveTo>
                  <a:pt x="f44" y="f44"/>
                </a:moveTo>
                <a:arcTo wR="f58" hR="f66" stAng="f2" swAng="f1"/>
                <a:lnTo>
                  <a:pt x="f61" y="f69"/>
                </a:lnTo>
                <a:arcTo wR="f58" hR="f66" stAng="f0" swAng="f9"/>
                <a:arcTo wR="f58" hR="f66" stAng="f2" swAng="f9"/>
                <a:lnTo>
                  <a:pt x="f61" y="f70"/>
                </a:lnTo>
                <a:arcTo wR="f58" hR="f66" stAng="f7" swAng="f1"/>
              </a:path>
            </a:pathLst>
          </a:custGeom>
          <a:noFill/>
          <a:ln w="9528">
            <a:solidFill>
              <a:srgbClr val="4A7EBB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" name="Parentesi graffa aperta 7"/>
          <p:cNvSpPr/>
          <p:nvPr/>
        </p:nvSpPr>
        <p:spPr>
          <a:xfrm>
            <a:off x="2920035" y="650275"/>
            <a:ext cx="643847" cy="3315084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+- 0 0 5400000"/>
              <a:gd name="f9" fmla="val 8333"/>
              <a:gd name="f10" fmla="val 50000"/>
              <a:gd name="f11" fmla="+- 0 0 -180"/>
              <a:gd name="f12" fmla="+- 0 0 -270"/>
              <a:gd name="f13" fmla="+- 0 0 -360"/>
              <a:gd name="f14" fmla="abs f3"/>
              <a:gd name="f15" fmla="abs f4"/>
              <a:gd name="f16" fmla="abs f5"/>
              <a:gd name="f17" fmla="+- 2700000 f1 0"/>
              <a:gd name="f18" fmla="*/ f11 f0 1"/>
              <a:gd name="f19" fmla="*/ f12 f0 1"/>
              <a:gd name="f20" fmla="*/ f13 f0 1"/>
              <a:gd name="f21" fmla="?: f14 f3 1"/>
              <a:gd name="f22" fmla="?: f15 f4 1"/>
              <a:gd name="f23" fmla="?: f16 f5 1"/>
              <a:gd name="f24" fmla="+- f17 0 f1"/>
              <a:gd name="f25" fmla="*/ f18 1 f2"/>
              <a:gd name="f26" fmla="*/ f19 1 f2"/>
              <a:gd name="f27" fmla="*/ f20 1 f2"/>
              <a:gd name="f28" fmla="*/ f21 1 21600"/>
              <a:gd name="f29" fmla="*/ f22 1 21600"/>
              <a:gd name="f30" fmla="*/ 21600 f21 1"/>
              <a:gd name="f31" fmla="*/ 21600 f22 1"/>
              <a:gd name="f32" fmla="+- f24 f1 0"/>
              <a:gd name="f33" fmla="+- f25 0 f1"/>
              <a:gd name="f34" fmla="+- f26 0 f1"/>
              <a:gd name="f35" fmla="+- f27 0 f1"/>
              <a:gd name="f36" fmla="min f29 f28"/>
              <a:gd name="f37" fmla="*/ f30 1 f23"/>
              <a:gd name="f38" fmla="*/ f31 1 f23"/>
              <a:gd name="f39" fmla="*/ f32 f7 1"/>
              <a:gd name="f40" fmla="val f37"/>
              <a:gd name="f41" fmla="val f38"/>
              <a:gd name="f42" fmla="*/ f39 1 f0"/>
              <a:gd name="f43" fmla="*/ f6 f36 1"/>
              <a:gd name="f44" fmla="+- f41 0 f6"/>
              <a:gd name="f45" fmla="+- f40 0 f6"/>
              <a:gd name="f46" fmla="+- 0 0 f42"/>
              <a:gd name="f47" fmla="*/ f40 f36 1"/>
              <a:gd name="f48" fmla="*/ f41 f36 1"/>
              <a:gd name="f49" fmla="*/ f45 1 2"/>
              <a:gd name="f50" fmla="min f45 f44"/>
              <a:gd name="f51" fmla="*/ f44 f10 1"/>
              <a:gd name="f52" fmla="+- 0 0 f46"/>
              <a:gd name="f53" fmla="+- f6 f49 0"/>
              <a:gd name="f54" fmla="*/ f50 f9 1"/>
              <a:gd name="f55" fmla="*/ f51 1 100000"/>
              <a:gd name="f56" fmla="*/ f52 f0 1"/>
              <a:gd name="f57" fmla="*/ f49 f36 1"/>
              <a:gd name="f58" fmla="*/ f54 1 100000"/>
              <a:gd name="f59" fmla="*/ f56 1 f7"/>
              <a:gd name="f60" fmla="*/ f53 f36 1"/>
              <a:gd name="f61" fmla="*/ f55 f36 1"/>
              <a:gd name="f62" fmla="+- f55 f58 0"/>
              <a:gd name="f63" fmla="+- f59 0 f1"/>
              <a:gd name="f64" fmla="*/ f58 f36 1"/>
              <a:gd name="f65" fmla="cos 1 f63"/>
              <a:gd name="f66" fmla="sin 1 f63"/>
              <a:gd name="f67" fmla="*/ f62 f36 1"/>
              <a:gd name="f68" fmla="+- 0 0 f65"/>
              <a:gd name="f69" fmla="+- 0 0 f66"/>
              <a:gd name="f70" fmla="+- 0 0 f68"/>
              <a:gd name="f71" fmla="+- 0 0 f69"/>
              <a:gd name="f72" fmla="val f70"/>
              <a:gd name="f73" fmla="val f71"/>
              <a:gd name="f74" fmla="*/ f72 f49 1"/>
              <a:gd name="f75" fmla="*/ f73 f58 1"/>
              <a:gd name="f76" fmla="+- f40 0 f74"/>
              <a:gd name="f77" fmla="+- f58 0 f75"/>
              <a:gd name="f78" fmla="+- f41 f75 0"/>
              <a:gd name="f79" fmla="+- f78 0 f58"/>
              <a:gd name="f80" fmla="*/ f76 f36 1"/>
              <a:gd name="f81" fmla="*/ f77 f36 1"/>
              <a:gd name="f82" fmla="*/ f79 f3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3">
                <a:pos x="f47" y="f43"/>
              </a:cxn>
              <a:cxn ang="f34">
                <a:pos x="f43" y="f61"/>
              </a:cxn>
              <a:cxn ang="f35">
                <a:pos x="f47" y="f48"/>
              </a:cxn>
            </a:cxnLst>
            <a:rect l="f80" t="f81" r="f47" b="f82"/>
            <a:pathLst>
              <a:path stroke="0">
                <a:moveTo>
                  <a:pt x="f47" y="f48"/>
                </a:moveTo>
                <a:arcTo wR="f57" hR="f64" stAng="f1" swAng="f1"/>
                <a:lnTo>
                  <a:pt x="f60" y="f67"/>
                </a:lnTo>
                <a:arcTo wR="f57" hR="f64" stAng="f6" swAng="f8"/>
                <a:arcTo wR="f57" hR="f64" stAng="f1" swAng="f8"/>
                <a:lnTo>
                  <a:pt x="f60" y="f64"/>
                </a:lnTo>
                <a:arcTo wR="f57" hR="f64" stAng="f0" swAng="f1"/>
                <a:close/>
              </a:path>
              <a:path fill="none">
                <a:moveTo>
                  <a:pt x="f47" y="f48"/>
                </a:moveTo>
                <a:arcTo wR="f57" hR="f64" stAng="f1" swAng="f1"/>
                <a:lnTo>
                  <a:pt x="f60" y="f67"/>
                </a:lnTo>
                <a:arcTo wR="f57" hR="f64" stAng="f6" swAng="f8"/>
                <a:arcTo wR="f57" hR="f64" stAng="f1" swAng="f8"/>
                <a:lnTo>
                  <a:pt x="f60" y="f64"/>
                </a:lnTo>
                <a:arcTo wR="f57" hR="f64" stAng="f0" swAng="f1"/>
              </a:path>
            </a:pathLst>
          </a:custGeom>
          <a:noFill/>
          <a:ln w="9528">
            <a:solidFill>
              <a:srgbClr val="4A7EBB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" name="CasellaDiTesto 17"/>
          <p:cNvSpPr txBox="1"/>
          <p:nvPr/>
        </p:nvSpPr>
        <p:spPr>
          <a:xfrm>
            <a:off x="2374824" y="650275"/>
            <a:ext cx="461665" cy="3315093"/>
          </a:xfrm>
          <a:prstGeom prst="rect">
            <a:avLst/>
          </a:prstGeom>
          <a:noFill/>
          <a:ln w="9528">
            <a:solidFill>
              <a:srgbClr val="4F81BD"/>
            </a:solidFill>
            <a:prstDash val="solid"/>
          </a:ln>
        </p:spPr>
        <p:txBody>
          <a:bodyPr vert="vert270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Persone  da riavviare al lavoro</a:t>
            </a:r>
          </a:p>
        </p:txBody>
      </p:sp>
      <p:sp>
        <p:nvSpPr>
          <p:cNvPr id="11" name="Freccia a destra 18"/>
          <p:cNvSpPr/>
          <p:nvPr/>
        </p:nvSpPr>
        <p:spPr>
          <a:xfrm rot="10799991">
            <a:off x="971558" y="332621"/>
            <a:ext cx="1203414" cy="3863806"/>
          </a:xfrm>
          <a:custGeom>
            <a:avLst>
              <a:gd name="f0" fmla="val 10800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0"/>
              <a:gd name="f11" fmla="+- 0 0 180"/>
              <a:gd name="f12" fmla="*/ f5 1 21600"/>
              <a:gd name="f13" fmla="*/ f6 1 21600"/>
              <a:gd name="f14" fmla="+- f8 0 f7"/>
              <a:gd name="f15" fmla="pin 0 f0 21600"/>
              <a:gd name="f16" fmla="pin 0 f1 10800"/>
              <a:gd name="f17" fmla="*/ f10 f2 1"/>
              <a:gd name="f18" fmla="*/ f11 f2 1"/>
              <a:gd name="f19" fmla="val f15"/>
              <a:gd name="f20" fmla="val f16"/>
              <a:gd name="f21" fmla="*/ f14 1 21600"/>
              <a:gd name="f22" fmla="*/ f15 f12 1"/>
              <a:gd name="f23" fmla="*/ f16 f13 1"/>
              <a:gd name="f24" fmla="*/ f17 1 f4"/>
              <a:gd name="f25" fmla="*/ f18 1 f4"/>
              <a:gd name="f26" fmla="+- 21600 0 f20"/>
              <a:gd name="f27" fmla="+- 21600 0 f19"/>
              <a:gd name="f28" fmla="*/ 0 f21 1"/>
              <a:gd name="f29" fmla="*/ 21600 f21 1"/>
              <a:gd name="f30" fmla="*/ f20 f13 1"/>
              <a:gd name="f31" fmla="*/ f19 f12 1"/>
              <a:gd name="f32" fmla="+- f24 0 f3"/>
              <a:gd name="f33" fmla="+- f25 0 f3"/>
              <a:gd name="f34" fmla="*/ f27 f20 1"/>
              <a:gd name="f35" fmla="*/ f28 1 f21"/>
              <a:gd name="f36" fmla="*/ f29 1 f21"/>
              <a:gd name="f37" fmla="*/ f26 f13 1"/>
              <a:gd name="f38" fmla="*/ f34 1 10800"/>
              <a:gd name="f39" fmla="*/ f35 f12 1"/>
              <a:gd name="f40" fmla="*/ f35 f13 1"/>
              <a:gd name="f41" fmla="*/ f36 f13 1"/>
              <a:gd name="f42" fmla="+- f19 f38 0"/>
              <a:gd name="f43" fmla="*/ f42 f12 1"/>
            </a:gdLst>
            <a:ahLst>
              <a:ahXY gdRefX="f0" minX="f7" maxX="f8" gdRefY="f1" minY="f7" maxY="f9">
                <a:pos x="f22" y="f2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31" y="f40"/>
              </a:cxn>
              <a:cxn ang="f33">
                <a:pos x="f31" y="f41"/>
              </a:cxn>
            </a:cxnLst>
            <a:rect l="f39" t="f30" r="f43" b="f37"/>
            <a:pathLst>
              <a:path w="21600" h="21600">
                <a:moveTo>
                  <a:pt x="f7" y="f20"/>
                </a:moveTo>
                <a:lnTo>
                  <a:pt x="f19" y="f20"/>
                </a:lnTo>
                <a:lnTo>
                  <a:pt x="f19" y="f7"/>
                </a:lnTo>
                <a:lnTo>
                  <a:pt x="f8" y="f9"/>
                </a:lnTo>
                <a:lnTo>
                  <a:pt x="f19" y="f8"/>
                </a:lnTo>
                <a:lnTo>
                  <a:pt x="f19" y="f26"/>
                </a:lnTo>
                <a:lnTo>
                  <a:pt x="f7" y="f26"/>
                </a:lnTo>
                <a:close/>
              </a:path>
            </a:pathLst>
          </a:custGeom>
          <a:gradFill>
            <a:gsLst>
              <a:gs pos="0">
                <a:srgbClr val="A3C4FF"/>
              </a:gs>
              <a:gs pos="100000">
                <a:srgbClr val="BFD5FF"/>
              </a:gs>
            </a:gsLst>
            <a:lin ang="16200000"/>
          </a:gradFill>
          <a:ln w="9528">
            <a:solidFill>
              <a:srgbClr val="4A7EBB"/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2" name="CasellaDiTesto 19"/>
          <p:cNvSpPr txBox="1"/>
          <p:nvPr/>
        </p:nvSpPr>
        <p:spPr>
          <a:xfrm>
            <a:off x="395532" y="563425"/>
            <a:ext cx="461665" cy="3401933"/>
          </a:xfrm>
          <a:prstGeom prst="rect">
            <a:avLst/>
          </a:prstGeom>
          <a:noFill/>
          <a:ln w="9528">
            <a:solidFill>
              <a:srgbClr val="4F81BD"/>
            </a:solidFill>
            <a:prstDash val="solid"/>
          </a:ln>
        </p:spPr>
        <p:txBody>
          <a:bodyPr vert="vert270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Occupati</a:t>
            </a:r>
          </a:p>
        </p:txBody>
      </p:sp>
      <p:sp>
        <p:nvSpPr>
          <p:cNvPr id="13" name="CasellaDiTesto 22"/>
          <p:cNvSpPr txBox="1"/>
          <p:nvPr/>
        </p:nvSpPr>
        <p:spPr>
          <a:xfrm rot="16200004">
            <a:off x="554565" y="1777209"/>
            <a:ext cx="2314227" cy="92333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Politiche attive e 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riforma servizi al lavoro</a:t>
            </a:r>
          </a:p>
        </p:txBody>
      </p:sp>
      <p:sp>
        <p:nvSpPr>
          <p:cNvPr id="14" name="CasellaDiTesto 23"/>
          <p:cNvSpPr txBox="1"/>
          <p:nvPr/>
        </p:nvSpPr>
        <p:spPr>
          <a:xfrm>
            <a:off x="5580107" y="650275"/>
            <a:ext cx="738664" cy="3315084"/>
          </a:xfrm>
          <a:prstGeom prst="rect">
            <a:avLst/>
          </a:prstGeom>
          <a:noFill/>
          <a:ln w="9528">
            <a:solidFill>
              <a:srgbClr val="4F81BD"/>
            </a:solidFill>
            <a:prstDash val="solid"/>
          </a:ln>
        </p:spPr>
        <p:txBody>
          <a:bodyPr vert="vert270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Over 60 a bassa probabilità 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di reimpiego</a:t>
            </a:r>
          </a:p>
        </p:txBody>
      </p:sp>
      <p:sp>
        <p:nvSpPr>
          <p:cNvPr id="15" name="Freccia angolare in su 26"/>
          <p:cNvSpPr/>
          <p:nvPr/>
        </p:nvSpPr>
        <p:spPr>
          <a:xfrm>
            <a:off x="5526469" y="5174461"/>
            <a:ext cx="3081537" cy="91505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val 25000"/>
              <a:gd name="f8" fmla="val 26514"/>
              <a:gd name="f9" fmla="+- 0 0 -360"/>
              <a:gd name="f10" fmla="+- 0 0 -270"/>
              <a:gd name="f11" fmla="+- 0 0 -180"/>
              <a:gd name="f12" fmla="+- 0 0 -90"/>
              <a:gd name="f13" fmla="abs f3"/>
              <a:gd name="f14" fmla="abs f4"/>
              <a:gd name="f15" fmla="abs f5"/>
              <a:gd name="f16" fmla="*/ f9 f0 1"/>
              <a:gd name="f17" fmla="*/ f10 f0 1"/>
              <a:gd name="f18" fmla="*/ f11 f0 1"/>
              <a:gd name="f19" fmla="*/ f12 f0 1"/>
              <a:gd name="f20" fmla="?: f13 f3 1"/>
              <a:gd name="f21" fmla="?: f14 f4 1"/>
              <a:gd name="f22" fmla="?: f15 f5 1"/>
              <a:gd name="f23" fmla="*/ f16 1 f2"/>
              <a:gd name="f24" fmla="*/ f17 1 f2"/>
              <a:gd name="f25" fmla="*/ f18 1 f2"/>
              <a:gd name="f26" fmla="*/ f19 1 f2"/>
              <a:gd name="f27" fmla="*/ f20 1 21600"/>
              <a:gd name="f28" fmla="*/ f21 1 21600"/>
              <a:gd name="f29" fmla="*/ 21600 f20 1"/>
              <a:gd name="f30" fmla="*/ 21600 f21 1"/>
              <a:gd name="f31" fmla="+- f23 0 f1"/>
              <a:gd name="f32" fmla="+- f24 0 f1"/>
              <a:gd name="f33" fmla="+- f25 0 f1"/>
              <a:gd name="f34" fmla="+- f26 0 f1"/>
              <a:gd name="f35" fmla="min f28 f27"/>
              <a:gd name="f36" fmla="*/ f29 1 f22"/>
              <a:gd name="f37" fmla="*/ f30 1 f22"/>
              <a:gd name="f38" fmla="val f36"/>
              <a:gd name="f39" fmla="val f37"/>
              <a:gd name="f40" fmla="*/ f6 f35 1"/>
              <a:gd name="f41" fmla="+- f39 0 f6"/>
              <a:gd name="f42" fmla="+- f38 0 f6"/>
              <a:gd name="f43" fmla="*/ f39 f35 1"/>
              <a:gd name="f44" fmla="*/ f38 f35 1"/>
              <a:gd name="f45" fmla="min f42 f41"/>
              <a:gd name="f46" fmla="*/ f45 f7 1"/>
              <a:gd name="f47" fmla="*/ f45 f8 1"/>
              <a:gd name="f48" fmla="*/ f46 1 100000"/>
              <a:gd name="f49" fmla="*/ f47 1 50000"/>
              <a:gd name="f50" fmla="*/ f47 1 100000"/>
              <a:gd name="f51" fmla="*/ f46 1 200000"/>
              <a:gd name="f52" fmla="+- f38 0 f49"/>
              <a:gd name="f53" fmla="+- f38 0 f50"/>
              <a:gd name="f54" fmla="+- f39 0 f48"/>
              <a:gd name="f55" fmla="+- f48 f39 0"/>
              <a:gd name="f56" fmla="*/ f48 f35 1"/>
              <a:gd name="f57" fmla="+- f53 0 f51"/>
              <a:gd name="f58" fmla="+- f53 f51 0"/>
              <a:gd name="f59" fmla="+- f54 f39 0"/>
              <a:gd name="f60" fmla="*/ f55 1 2"/>
              <a:gd name="f61" fmla="*/ f54 f35 1"/>
              <a:gd name="f62" fmla="*/ f52 f35 1"/>
              <a:gd name="f63" fmla="*/ f53 f35 1"/>
              <a:gd name="f64" fmla="*/ f58 1 2"/>
              <a:gd name="f65" fmla="*/ f59 1 2"/>
              <a:gd name="f66" fmla="*/ f58 f35 1"/>
              <a:gd name="f67" fmla="*/ f57 f35 1"/>
              <a:gd name="f68" fmla="*/ f60 f35 1"/>
              <a:gd name="f69" fmla="*/ f65 f35 1"/>
              <a:gd name="f70" fmla="*/ f64 f3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1">
                <a:pos x="f63" y="f40"/>
              </a:cxn>
              <a:cxn ang="f32">
                <a:pos x="f62" y="f56"/>
              </a:cxn>
              <a:cxn ang="f32">
                <a:pos x="f40" y="f69"/>
              </a:cxn>
              <a:cxn ang="f33">
                <a:pos x="f70" y="f43"/>
              </a:cxn>
              <a:cxn ang="f34">
                <a:pos x="f66" y="f68"/>
              </a:cxn>
              <a:cxn ang="f34">
                <a:pos x="f44" y="f56"/>
              </a:cxn>
            </a:cxnLst>
            <a:rect l="f40" t="f61" r="f66" b="f43"/>
            <a:pathLst>
              <a:path>
                <a:moveTo>
                  <a:pt x="f40" y="f61"/>
                </a:moveTo>
                <a:lnTo>
                  <a:pt x="f67" y="f61"/>
                </a:lnTo>
                <a:lnTo>
                  <a:pt x="f67" y="f56"/>
                </a:lnTo>
                <a:lnTo>
                  <a:pt x="f62" y="f56"/>
                </a:lnTo>
                <a:lnTo>
                  <a:pt x="f63" y="f40"/>
                </a:lnTo>
                <a:lnTo>
                  <a:pt x="f44" y="f56"/>
                </a:lnTo>
                <a:lnTo>
                  <a:pt x="f66" y="f56"/>
                </a:lnTo>
                <a:lnTo>
                  <a:pt x="f66" y="f43"/>
                </a:lnTo>
                <a:lnTo>
                  <a:pt x="f40" y="f43"/>
                </a:lnTo>
                <a:close/>
              </a:path>
            </a:pathLst>
          </a:custGeom>
          <a:solidFill>
            <a:srgbClr val="9BBB59"/>
          </a:solidFill>
          <a:ln w="25402">
            <a:solidFill>
              <a:srgbClr val="71893F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6" name="Freccia a destra 28"/>
          <p:cNvSpPr/>
          <p:nvPr/>
        </p:nvSpPr>
        <p:spPr>
          <a:xfrm>
            <a:off x="6444206" y="4735010"/>
            <a:ext cx="1440161" cy="574170"/>
          </a:xfrm>
          <a:custGeom>
            <a:avLst>
              <a:gd name="f0" fmla="val 17294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0"/>
              <a:gd name="f11" fmla="+- 0 0 180"/>
              <a:gd name="f12" fmla="*/ f5 1 21600"/>
              <a:gd name="f13" fmla="*/ f6 1 21600"/>
              <a:gd name="f14" fmla="+- f8 0 f7"/>
              <a:gd name="f15" fmla="pin 0 f0 21600"/>
              <a:gd name="f16" fmla="pin 0 f1 10800"/>
              <a:gd name="f17" fmla="*/ f10 f2 1"/>
              <a:gd name="f18" fmla="*/ f11 f2 1"/>
              <a:gd name="f19" fmla="val f15"/>
              <a:gd name="f20" fmla="val f16"/>
              <a:gd name="f21" fmla="*/ f14 1 21600"/>
              <a:gd name="f22" fmla="*/ f15 f12 1"/>
              <a:gd name="f23" fmla="*/ f16 f13 1"/>
              <a:gd name="f24" fmla="*/ f17 1 f4"/>
              <a:gd name="f25" fmla="*/ f18 1 f4"/>
              <a:gd name="f26" fmla="+- 21600 0 f20"/>
              <a:gd name="f27" fmla="+- 21600 0 f19"/>
              <a:gd name="f28" fmla="*/ 0 f21 1"/>
              <a:gd name="f29" fmla="*/ 21600 f21 1"/>
              <a:gd name="f30" fmla="*/ f20 f13 1"/>
              <a:gd name="f31" fmla="*/ f19 f12 1"/>
              <a:gd name="f32" fmla="+- f24 0 f3"/>
              <a:gd name="f33" fmla="+- f25 0 f3"/>
              <a:gd name="f34" fmla="*/ f27 f20 1"/>
              <a:gd name="f35" fmla="*/ f28 1 f21"/>
              <a:gd name="f36" fmla="*/ f29 1 f21"/>
              <a:gd name="f37" fmla="*/ f26 f13 1"/>
              <a:gd name="f38" fmla="*/ f34 1 10800"/>
              <a:gd name="f39" fmla="*/ f35 f12 1"/>
              <a:gd name="f40" fmla="*/ f35 f13 1"/>
              <a:gd name="f41" fmla="*/ f36 f13 1"/>
              <a:gd name="f42" fmla="+- f19 f38 0"/>
              <a:gd name="f43" fmla="*/ f42 f12 1"/>
            </a:gdLst>
            <a:ahLst>
              <a:ahXY gdRefX="f0" minX="f7" maxX="f8" gdRefY="f1" minY="f7" maxY="f9">
                <a:pos x="f22" y="f2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31" y="f40"/>
              </a:cxn>
              <a:cxn ang="f33">
                <a:pos x="f31" y="f41"/>
              </a:cxn>
            </a:cxnLst>
            <a:rect l="f39" t="f30" r="f43" b="f37"/>
            <a:pathLst>
              <a:path w="21600" h="21600">
                <a:moveTo>
                  <a:pt x="f7" y="f20"/>
                </a:moveTo>
                <a:lnTo>
                  <a:pt x="f19" y="f20"/>
                </a:lnTo>
                <a:lnTo>
                  <a:pt x="f19" y="f7"/>
                </a:lnTo>
                <a:lnTo>
                  <a:pt x="f8" y="f9"/>
                </a:lnTo>
                <a:lnTo>
                  <a:pt x="f19" y="f8"/>
                </a:lnTo>
                <a:lnTo>
                  <a:pt x="f19" y="f26"/>
                </a:lnTo>
                <a:lnTo>
                  <a:pt x="f7" y="f26"/>
                </a:lnTo>
                <a:close/>
              </a:path>
            </a:pathLst>
          </a:custGeom>
          <a:solidFill>
            <a:srgbClr val="9BBB59"/>
          </a:solidFill>
          <a:ln w="9528">
            <a:solidFill>
              <a:srgbClr val="4A7EBB"/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7" name="CasellaDiTesto 29"/>
          <p:cNvSpPr txBox="1"/>
          <p:nvPr/>
        </p:nvSpPr>
        <p:spPr>
          <a:xfrm>
            <a:off x="6444206" y="4859871"/>
            <a:ext cx="1557954" cy="36933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Esodi art. 4</a:t>
            </a:r>
          </a:p>
        </p:txBody>
      </p:sp>
      <p:sp>
        <p:nvSpPr>
          <p:cNvPr id="18" name="Freccia a destra 30"/>
          <p:cNvSpPr/>
          <p:nvPr/>
        </p:nvSpPr>
        <p:spPr>
          <a:xfrm>
            <a:off x="6474509" y="3040471"/>
            <a:ext cx="1394377" cy="1812980"/>
          </a:xfrm>
          <a:custGeom>
            <a:avLst>
              <a:gd name="f0" fmla="val 13268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0"/>
              <a:gd name="f11" fmla="+- 0 0 180"/>
              <a:gd name="f12" fmla="*/ f5 1 21600"/>
              <a:gd name="f13" fmla="*/ f6 1 21600"/>
              <a:gd name="f14" fmla="+- f8 0 f7"/>
              <a:gd name="f15" fmla="pin 0 f0 21600"/>
              <a:gd name="f16" fmla="pin 0 f1 10800"/>
              <a:gd name="f17" fmla="*/ f10 f2 1"/>
              <a:gd name="f18" fmla="*/ f11 f2 1"/>
              <a:gd name="f19" fmla="val f15"/>
              <a:gd name="f20" fmla="val f16"/>
              <a:gd name="f21" fmla="*/ f14 1 21600"/>
              <a:gd name="f22" fmla="*/ f15 f12 1"/>
              <a:gd name="f23" fmla="*/ f16 f13 1"/>
              <a:gd name="f24" fmla="*/ f17 1 f4"/>
              <a:gd name="f25" fmla="*/ f18 1 f4"/>
              <a:gd name="f26" fmla="+- 21600 0 f20"/>
              <a:gd name="f27" fmla="+- 21600 0 f19"/>
              <a:gd name="f28" fmla="*/ 0 f21 1"/>
              <a:gd name="f29" fmla="*/ 21600 f21 1"/>
              <a:gd name="f30" fmla="*/ f20 f13 1"/>
              <a:gd name="f31" fmla="*/ f19 f12 1"/>
              <a:gd name="f32" fmla="+- f24 0 f3"/>
              <a:gd name="f33" fmla="+- f25 0 f3"/>
              <a:gd name="f34" fmla="*/ f27 f20 1"/>
              <a:gd name="f35" fmla="*/ f28 1 f21"/>
              <a:gd name="f36" fmla="*/ f29 1 f21"/>
              <a:gd name="f37" fmla="*/ f26 f13 1"/>
              <a:gd name="f38" fmla="*/ f34 1 10800"/>
              <a:gd name="f39" fmla="*/ f35 f12 1"/>
              <a:gd name="f40" fmla="*/ f35 f13 1"/>
              <a:gd name="f41" fmla="*/ f36 f13 1"/>
              <a:gd name="f42" fmla="+- f19 f38 0"/>
              <a:gd name="f43" fmla="*/ f42 f12 1"/>
            </a:gdLst>
            <a:ahLst>
              <a:ahXY gdRefX="f0" minX="f7" maxX="f8" gdRefY="f1" minY="f7" maxY="f9">
                <a:pos x="f22" y="f2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31" y="f40"/>
              </a:cxn>
              <a:cxn ang="f33">
                <a:pos x="f31" y="f41"/>
              </a:cxn>
            </a:cxnLst>
            <a:rect l="f39" t="f30" r="f43" b="f37"/>
            <a:pathLst>
              <a:path w="21600" h="21600">
                <a:moveTo>
                  <a:pt x="f7" y="f20"/>
                </a:moveTo>
                <a:lnTo>
                  <a:pt x="f19" y="f20"/>
                </a:lnTo>
                <a:lnTo>
                  <a:pt x="f19" y="f7"/>
                </a:lnTo>
                <a:lnTo>
                  <a:pt x="f8" y="f9"/>
                </a:lnTo>
                <a:lnTo>
                  <a:pt x="f19" y="f8"/>
                </a:lnTo>
                <a:lnTo>
                  <a:pt x="f19" y="f26"/>
                </a:lnTo>
                <a:lnTo>
                  <a:pt x="f7" y="f26"/>
                </a:lnTo>
                <a:close/>
              </a:path>
            </a:pathLst>
          </a:custGeom>
          <a:gradFill>
            <a:gsLst>
              <a:gs pos="0">
                <a:srgbClr val="FFA2A1"/>
              </a:gs>
              <a:gs pos="100000">
                <a:srgbClr val="FFBEBD"/>
              </a:gs>
            </a:gsLst>
            <a:lin ang="16200000"/>
          </a:gradFill>
          <a:ln w="9528">
            <a:solidFill>
              <a:srgbClr val="BE4B48"/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9" name="CasellaDiTesto 31"/>
          <p:cNvSpPr txBox="1"/>
          <p:nvPr/>
        </p:nvSpPr>
        <p:spPr>
          <a:xfrm>
            <a:off x="6300188" y="3717035"/>
            <a:ext cx="1584179" cy="36933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Prestito       </a:t>
            </a:r>
          </a:p>
        </p:txBody>
      </p:sp>
      <p:sp>
        <p:nvSpPr>
          <p:cNvPr id="20" name="CasellaDiTesto 32"/>
          <p:cNvSpPr txBox="1"/>
          <p:nvPr/>
        </p:nvSpPr>
        <p:spPr>
          <a:xfrm>
            <a:off x="7134093" y="240267"/>
            <a:ext cx="1788584" cy="646334"/>
          </a:xfrm>
          <a:prstGeom prst="rect">
            <a:avLst/>
          </a:prstGeom>
          <a:noFill/>
          <a:ln w="9528">
            <a:solidFill>
              <a:srgbClr val="4F81BD"/>
            </a:solidFill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>
                <a:solidFill>
                  <a:srgbClr val="1F497D"/>
                </a:solidFill>
                <a:uFillTx/>
                <a:latin typeface="Calibri"/>
              </a:rPr>
              <a:t>Invecchiamento  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>
                <a:solidFill>
                  <a:srgbClr val="1F497D"/>
                </a:solidFill>
                <a:uFillTx/>
                <a:latin typeface="Calibri"/>
              </a:rPr>
              <a:t>attivo</a:t>
            </a:r>
          </a:p>
        </p:txBody>
      </p:sp>
      <p:sp>
        <p:nvSpPr>
          <p:cNvPr id="21" name="Freccia a destra 33"/>
          <p:cNvSpPr/>
          <p:nvPr/>
        </p:nvSpPr>
        <p:spPr>
          <a:xfrm rot="16200004">
            <a:off x="7474023" y="1133297"/>
            <a:ext cx="1519549" cy="968587"/>
          </a:xfrm>
          <a:custGeom>
            <a:avLst>
              <a:gd name="f0" fmla="val 14716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0"/>
              <a:gd name="f11" fmla="+- 0 0 180"/>
              <a:gd name="f12" fmla="*/ f5 1 21600"/>
              <a:gd name="f13" fmla="*/ f6 1 21600"/>
              <a:gd name="f14" fmla="+- f8 0 f7"/>
              <a:gd name="f15" fmla="pin 0 f0 21600"/>
              <a:gd name="f16" fmla="pin 0 f1 10800"/>
              <a:gd name="f17" fmla="*/ f10 f2 1"/>
              <a:gd name="f18" fmla="*/ f11 f2 1"/>
              <a:gd name="f19" fmla="val f15"/>
              <a:gd name="f20" fmla="val f16"/>
              <a:gd name="f21" fmla="*/ f14 1 21600"/>
              <a:gd name="f22" fmla="*/ f15 f12 1"/>
              <a:gd name="f23" fmla="*/ f16 f13 1"/>
              <a:gd name="f24" fmla="*/ f17 1 f4"/>
              <a:gd name="f25" fmla="*/ f18 1 f4"/>
              <a:gd name="f26" fmla="+- 21600 0 f20"/>
              <a:gd name="f27" fmla="+- 21600 0 f19"/>
              <a:gd name="f28" fmla="*/ 0 f21 1"/>
              <a:gd name="f29" fmla="*/ 21600 f21 1"/>
              <a:gd name="f30" fmla="*/ f20 f13 1"/>
              <a:gd name="f31" fmla="*/ f19 f12 1"/>
              <a:gd name="f32" fmla="+- f24 0 f3"/>
              <a:gd name="f33" fmla="+- f25 0 f3"/>
              <a:gd name="f34" fmla="*/ f27 f20 1"/>
              <a:gd name="f35" fmla="*/ f28 1 f21"/>
              <a:gd name="f36" fmla="*/ f29 1 f21"/>
              <a:gd name="f37" fmla="*/ f26 f13 1"/>
              <a:gd name="f38" fmla="*/ f34 1 10800"/>
              <a:gd name="f39" fmla="*/ f35 f12 1"/>
              <a:gd name="f40" fmla="*/ f35 f13 1"/>
              <a:gd name="f41" fmla="*/ f36 f13 1"/>
              <a:gd name="f42" fmla="+- f19 f38 0"/>
              <a:gd name="f43" fmla="*/ f42 f12 1"/>
            </a:gdLst>
            <a:ahLst>
              <a:ahXY gdRefX="f0" minX="f7" maxX="f8" gdRefY="f1" minY="f7" maxY="f9">
                <a:pos x="f22" y="f2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31" y="f40"/>
              </a:cxn>
              <a:cxn ang="f33">
                <a:pos x="f31" y="f41"/>
              </a:cxn>
            </a:cxnLst>
            <a:rect l="f39" t="f30" r="f43" b="f37"/>
            <a:pathLst>
              <a:path w="21600" h="21600">
                <a:moveTo>
                  <a:pt x="f7" y="f20"/>
                </a:moveTo>
                <a:lnTo>
                  <a:pt x="f19" y="f20"/>
                </a:lnTo>
                <a:lnTo>
                  <a:pt x="f19" y="f7"/>
                </a:lnTo>
                <a:lnTo>
                  <a:pt x="f8" y="f9"/>
                </a:lnTo>
                <a:lnTo>
                  <a:pt x="f19" y="f8"/>
                </a:lnTo>
                <a:lnTo>
                  <a:pt x="f19" y="f26"/>
                </a:lnTo>
                <a:lnTo>
                  <a:pt x="f7" y="f26"/>
                </a:lnTo>
                <a:close/>
              </a:path>
            </a:pathLst>
          </a:custGeom>
          <a:gradFill>
            <a:gsLst>
              <a:gs pos="0">
                <a:srgbClr val="A3C4FF"/>
              </a:gs>
              <a:gs pos="100000">
                <a:srgbClr val="BFD5FF"/>
              </a:gs>
            </a:gsLst>
            <a:lin ang="16200000"/>
          </a:gradFill>
          <a:ln w="9528">
            <a:solidFill>
              <a:srgbClr val="4A7EBB"/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2" name="CasellaDiTesto 34"/>
          <p:cNvSpPr txBox="1"/>
          <p:nvPr/>
        </p:nvSpPr>
        <p:spPr>
          <a:xfrm rot="10800000">
            <a:off x="8061924" y="933620"/>
            <a:ext cx="430887" cy="1550511"/>
          </a:xfrm>
          <a:prstGeom prst="rect">
            <a:avLst/>
          </a:prstGeom>
          <a:noFill/>
          <a:ln>
            <a:noFill/>
          </a:ln>
        </p:spPr>
        <p:txBody>
          <a:bodyPr vert="vert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Voucher per PA</a:t>
            </a:r>
          </a:p>
        </p:txBody>
      </p:sp>
      <p:sp>
        <p:nvSpPr>
          <p:cNvPr id="23" name="CasellaDiTesto 39"/>
          <p:cNvSpPr txBox="1"/>
          <p:nvPr/>
        </p:nvSpPr>
        <p:spPr>
          <a:xfrm>
            <a:off x="5783305" y="5805260"/>
            <a:ext cx="2494062" cy="36933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Decreti di salvaguardia</a:t>
            </a:r>
          </a:p>
        </p:txBody>
      </p:sp>
      <p:sp>
        <p:nvSpPr>
          <p:cNvPr id="24" name="CasellaDiTesto 40"/>
          <p:cNvSpPr txBox="1"/>
          <p:nvPr/>
        </p:nvSpPr>
        <p:spPr>
          <a:xfrm>
            <a:off x="3241958" y="4286512"/>
            <a:ext cx="2721181" cy="923330"/>
          </a:xfrm>
          <a:prstGeom prst="rect">
            <a:avLst/>
          </a:prstGeom>
          <a:noFill/>
          <a:ln w="9528">
            <a:solidFill>
              <a:srgbClr val="4F81BD"/>
            </a:solidFill>
            <a:prstDash val="solid"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Occupati anziani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5" name="CasellaDiTesto 43"/>
          <p:cNvSpPr txBox="1"/>
          <p:nvPr/>
        </p:nvSpPr>
        <p:spPr>
          <a:xfrm>
            <a:off x="395532" y="4853452"/>
            <a:ext cx="2524502" cy="193899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b="1" i="0" u="none" strike="noStrike" kern="1200" cap="none" spc="0" baseline="0">
                <a:solidFill>
                  <a:srgbClr val="FF0000"/>
                </a:solidFill>
                <a:uFillTx/>
                <a:latin typeface="Calibri"/>
              </a:rPr>
              <a:t>Politiche per l’uscita dal disagio lavorativo a l’invecchiamento attivo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40"/>
          <p:cNvSpPr txBox="1"/>
          <p:nvPr/>
        </p:nvSpPr>
        <p:spPr>
          <a:xfrm>
            <a:off x="477959" y="1572140"/>
            <a:ext cx="1717454" cy="923330"/>
          </a:xfrm>
          <a:prstGeom prst="rect">
            <a:avLst/>
          </a:prstGeom>
          <a:noFill/>
          <a:ln w="9528">
            <a:solidFill>
              <a:srgbClr val="4F81BD"/>
            </a:solidFill>
            <a:prstDash val="solid"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Occupati poveri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CasellaDiTesto 43"/>
          <p:cNvSpPr txBox="1"/>
          <p:nvPr/>
        </p:nvSpPr>
        <p:spPr>
          <a:xfrm>
            <a:off x="6619497" y="207806"/>
            <a:ext cx="2524502" cy="120033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b="1" i="0" u="none" strike="noStrike" kern="1200" cap="none" spc="0" baseline="0">
                <a:solidFill>
                  <a:srgbClr val="FF0000"/>
                </a:solidFill>
                <a:uFillTx/>
                <a:latin typeface="Calibri"/>
              </a:rPr>
              <a:t>Politiche per la riduzione della povertà </a:t>
            </a:r>
          </a:p>
        </p:txBody>
      </p:sp>
      <p:sp>
        <p:nvSpPr>
          <p:cNvPr id="4" name="CasellaDiTesto 25"/>
          <p:cNvSpPr txBox="1"/>
          <p:nvPr/>
        </p:nvSpPr>
        <p:spPr>
          <a:xfrm>
            <a:off x="2483768" y="1572140"/>
            <a:ext cx="1907792" cy="923330"/>
          </a:xfrm>
          <a:prstGeom prst="rect">
            <a:avLst/>
          </a:prstGeom>
          <a:noFill/>
          <a:ln w="9528">
            <a:solidFill>
              <a:srgbClr val="4F81BD"/>
            </a:solidFill>
            <a:prstDash val="solid"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8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Disoccupati poveri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8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" name="CasellaDiTesto 27"/>
          <p:cNvSpPr txBox="1"/>
          <p:nvPr/>
        </p:nvSpPr>
        <p:spPr>
          <a:xfrm>
            <a:off x="7130439" y="1636596"/>
            <a:ext cx="1717454" cy="1200329"/>
          </a:xfrm>
          <a:prstGeom prst="rect">
            <a:avLst/>
          </a:prstGeom>
          <a:noFill/>
          <a:ln w="9528">
            <a:solidFill>
              <a:srgbClr val="4F81BD"/>
            </a:solidFill>
            <a:prstDash val="solid"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Pensionati poveri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" name="CasellaDiTesto 35"/>
          <p:cNvSpPr txBox="1"/>
          <p:nvPr/>
        </p:nvSpPr>
        <p:spPr>
          <a:xfrm>
            <a:off x="4654747" y="1589358"/>
            <a:ext cx="1717454" cy="923330"/>
          </a:xfrm>
          <a:prstGeom prst="rect">
            <a:avLst/>
          </a:prstGeom>
          <a:noFill/>
          <a:ln w="9528">
            <a:solidFill>
              <a:srgbClr val="4F81BD"/>
            </a:solidFill>
            <a:prstDash val="solid"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Inattivi poveri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" name="Parentesi graffa aperta 1"/>
          <p:cNvSpPr/>
          <p:nvPr/>
        </p:nvSpPr>
        <p:spPr>
          <a:xfrm rot="16200004">
            <a:off x="3002062" y="-295055"/>
            <a:ext cx="936107" cy="6223964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+- 0 0 5400000"/>
              <a:gd name="f9" fmla="val 8333"/>
              <a:gd name="f10" fmla="val 49777"/>
              <a:gd name="f11" fmla="+- 0 0 -180"/>
              <a:gd name="f12" fmla="+- 0 0 -270"/>
              <a:gd name="f13" fmla="+- 0 0 -360"/>
              <a:gd name="f14" fmla="abs f3"/>
              <a:gd name="f15" fmla="abs f4"/>
              <a:gd name="f16" fmla="abs f5"/>
              <a:gd name="f17" fmla="+- 2700000 f1 0"/>
              <a:gd name="f18" fmla="*/ f11 f0 1"/>
              <a:gd name="f19" fmla="*/ f12 f0 1"/>
              <a:gd name="f20" fmla="*/ f13 f0 1"/>
              <a:gd name="f21" fmla="?: f14 f3 1"/>
              <a:gd name="f22" fmla="?: f15 f4 1"/>
              <a:gd name="f23" fmla="?: f16 f5 1"/>
              <a:gd name="f24" fmla="+- f17 0 f1"/>
              <a:gd name="f25" fmla="*/ f18 1 f2"/>
              <a:gd name="f26" fmla="*/ f19 1 f2"/>
              <a:gd name="f27" fmla="*/ f20 1 f2"/>
              <a:gd name="f28" fmla="*/ f21 1 21600"/>
              <a:gd name="f29" fmla="*/ f22 1 21600"/>
              <a:gd name="f30" fmla="*/ 21600 f21 1"/>
              <a:gd name="f31" fmla="*/ 21600 f22 1"/>
              <a:gd name="f32" fmla="+- f24 f1 0"/>
              <a:gd name="f33" fmla="+- f25 0 f1"/>
              <a:gd name="f34" fmla="+- f26 0 f1"/>
              <a:gd name="f35" fmla="+- f27 0 f1"/>
              <a:gd name="f36" fmla="min f29 f28"/>
              <a:gd name="f37" fmla="*/ f30 1 f23"/>
              <a:gd name="f38" fmla="*/ f31 1 f23"/>
              <a:gd name="f39" fmla="*/ f32 f7 1"/>
              <a:gd name="f40" fmla="val f37"/>
              <a:gd name="f41" fmla="val f38"/>
              <a:gd name="f42" fmla="*/ f39 1 f0"/>
              <a:gd name="f43" fmla="*/ f6 f36 1"/>
              <a:gd name="f44" fmla="+- f41 0 f6"/>
              <a:gd name="f45" fmla="+- f40 0 f6"/>
              <a:gd name="f46" fmla="+- 0 0 f42"/>
              <a:gd name="f47" fmla="*/ f40 f36 1"/>
              <a:gd name="f48" fmla="*/ f41 f36 1"/>
              <a:gd name="f49" fmla="*/ f45 1 2"/>
              <a:gd name="f50" fmla="min f45 f44"/>
              <a:gd name="f51" fmla="*/ f44 f10 1"/>
              <a:gd name="f52" fmla="+- 0 0 f46"/>
              <a:gd name="f53" fmla="+- f6 f49 0"/>
              <a:gd name="f54" fmla="*/ f50 f9 1"/>
              <a:gd name="f55" fmla="*/ f51 1 100000"/>
              <a:gd name="f56" fmla="*/ f52 f0 1"/>
              <a:gd name="f57" fmla="*/ f49 f36 1"/>
              <a:gd name="f58" fmla="*/ f54 1 100000"/>
              <a:gd name="f59" fmla="*/ f56 1 f7"/>
              <a:gd name="f60" fmla="*/ f53 f36 1"/>
              <a:gd name="f61" fmla="*/ f55 f36 1"/>
              <a:gd name="f62" fmla="+- f55 f58 0"/>
              <a:gd name="f63" fmla="+- f59 0 f1"/>
              <a:gd name="f64" fmla="*/ f58 f36 1"/>
              <a:gd name="f65" fmla="cos 1 f63"/>
              <a:gd name="f66" fmla="sin 1 f63"/>
              <a:gd name="f67" fmla="*/ f62 f36 1"/>
              <a:gd name="f68" fmla="+- 0 0 f65"/>
              <a:gd name="f69" fmla="+- 0 0 f66"/>
              <a:gd name="f70" fmla="+- 0 0 f68"/>
              <a:gd name="f71" fmla="+- 0 0 f69"/>
              <a:gd name="f72" fmla="val f70"/>
              <a:gd name="f73" fmla="val f71"/>
              <a:gd name="f74" fmla="*/ f72 f49 1"/>
              <a:gd name="f75" fmla="*/ f73 f58 1"/>
              <a:gd name="f76" fmla="+- f40 0 f74"/>
              <a:gd name="f77" fmla="+- f58 0 f75"/>
              <a:gd name="f78" fmla="+- f41 f75 0"/>
              <a:gd name="f79" fmla="+- f78 0 f58"/>
              <a:gd name="f80" fmla="*/ f76 f36 1"/>
              <a:gd name="f81" fmla="*/ f77 f36 1"/>
              <a:gd name="f82" fmla="*/ f79 f3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3">
                <a:pos x="f47" y="f43"/>
              </a:cxn>
              <a:cxn ang="f34">
                <a:pos x="f43" y="f61"/>
              </a:cxn>
              <a:cxn ang="f35">
                <a:pos x="f47" y="f48"/>
              </a:cxn>
            </a:cxnLst>
            <a:rect l="f80" t="f81" r="f47" b="f82"/>
            <a:pathLst>
              <a:path stroke="0">
                <a:moveTo>
                  <a:pt x="f47" y="f48"/>
                </a:moveTo>
                <a:arcTo wR="f57" hR="f64" stAng="f1" swAng="f1"/>
                <a:lnTo>
                  <a:pt x="f60" y="f67"/>
                </a:lnTo>
                <a:arcTo wR="f57" hR="f64" stAng="f6" swAng="f8"/>
                <a:arcTo wR="f57" hR="f64" stAng="f1" swAng="f8"/>
                <a:lnTo>
                  <a:pt x="f60" y="f64"/>
                </a:lnTo>
                <a:arcTo wR="f57" hR="f64" stAng="f0" swAng="f1"/>
                <a:close/>
              </a:path>
              <a:path fill="none">
                <a:moveTo>
                  <a:pt x="f47" y="f48"/>
                </a:moveTo>
                <a:arcTo wR="f57" hR="f64" stAng="f1" swAng="f1"/>
                <a:lnTo>
                  <a:pt x="f60" y="f67"/>
                </a:lnTo>
                <a:arcTo wR="f57" hR="f64" stAng="f6" swAng="f8"/>
                <a:arcTo wR="f57" hR="f64" stAng="f1" swAng="f8"/>
                <a:lnTo>
                  <a:pt x="f60" y="f64"/>
                </a:lnTo>
                <a:arcTo wR="f57" hR="f64" stAng="f0" swAng="f1"/>
              </a:path>
            </a:pathLst>
          </a:custGeom>
          <a:noFill/>
          <a:ln w="9528">
            <a:solidFill>
              <a:srgbClr val="4A7EBB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" name="Freccia a sinistra 3"/>
          <p:cNvSpPr/>
          <p:nvPr/>
        </p:nvSpPr>
        <p:spPr>
          <a:xfrm>
            <a:off x="1953039" y="3645026"/>
            <a:ext cx="2628205" cy="1440161"/>
          </a:xfrm>
          <a:custGeom>
            <a:avLst>
              <a:gd name="f0" fmla="val 5918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0"/>
              <a:gd name="f11" fmla="+- 0 0 180"/>
              <a:gd name="f12" fmla="*/ f5 1 21600"/>
              <a:gd name="f13" fmla="*/ f6 1 21600"/>
              <a:gd name="f14" fmla="+- f8 0 f7"/>
              <a:gd name="f15" fmla="pin 0 f0 21600"/>
              <a:gd name="f16" fmla="pin 0 f1 10800"/>
              <a:gd name="f17" fmla="*/ f10 f2 1"/>
              <a:gd name="f18" fmla="*/ f11 f2 1"/>
              <a:gd name="f19" fmla="val f15"/>
              <a:gd name="f20" fmla="val f16"/>
              <a:gd name="f21" fmla="*/ f14 1 21600"/>
              <a:gd name="f22" fmla="*/ f15 f12 1"/>
              <a:gd name="f23" fmla="*/ f16 f13 1"/>
              <a:gd name="f24" fmla="*/ f17 1 f4"/>
              <a:gd name="f25" fmla="*/ f18 1 f4"/>
              <a:gd name="f26" fmla="+- 21600 0 f20"/>
              <a:gd name="f27" fmla="*/ f19 f20 1"/>
              <a:gd name="f28" fmla="*/ 21600 f21 1"/>
              <a:gd name="f29" fmla="*/ 0 f21 1"/>
              <a:gd name="f30" fmla="*/ f20 f13 1"/>
              <a:gd name="f31" fmla="*/ f19 f12 1"/>
              <a:gd name="f32" fmla="+- f24 0 f3"/>
              <a:gd name="f33" fmla="+- f25 0 f3"/>
              <a:gd name="f34" fmla="*/ f27 1 10800"/>
              <a:gd name="f35" fmla="*/ f29 1 f21"/>
              <a:gd name="f36" fmla="*/ f28 1 f21"/>
              <a:gd name="f37" fmla="*/ f26 f13 1"/>
              <a:gd name="f38" fmla="+- f19 0 f34"/>
              <a:gd name="f39" fmla="*/ f36 f12 1"/>
              <a:gd name="f40" fmla="*/ f35 f13 1"/>
              <a:gd name="f41" fmla="*/ f36 f13 1"/>
              <a:gd name="f42" fmla="*/ f38 f12 1"/>
            </a:gdLst>
            <a:ahLst>
              <a:ahXY gdRefX="f0" minX="f7" maxX="f8" gdRefY="f1" minY="f7" maxY="f9">
                <a:pos x="f22" y="f2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31" y="f40"/>
              </a:cxn>
              <a:cxn ang="f33">
                <a:pos x="f31" y="f41"/>
              </a:cxn>
            </a:cxnLst>
            <a:rect l="f42" t="f30" r="f39" b="f37"/>
            <a:pathLst>
              <a:path w="21600" h="21600">
                <a:moveTo>
                  <a:pt x="f8" y="f20"/>
                </a:moveTo>
                <a:lnTo>
                  <a:pt x="f19" y="f20"/>
                </a:lnTo>
                <a:lnTo>
                  <a:pt x="f19" y="f7"/>
                </a:lnTo>
                <a:lnTo>
                  <a:pt x="f7" y="f9"/>
                </a:lnTo>
                <a:lnTo>
                  <a:pt x="f19" y="f8"/>
                </a:lnTo>
                <a:lnTo>
                  <a:pt x="f19" y="f26"/>
                </a:lnTo>
                <a:lnTo>
                  <a:pt x="f8" y="f26"/>
                </a:lnTo>
                <a:close/>
              </a:path>
            </a:pathLst>
          </a:custGeom>
          <a:gradFill>
            <a:gsLst>
              <a:gs pos="0">
                <a:srgbClr val="A3C4FF"/>
              </a:gs>
              <a:gs pos="100000">
                <a:srgbClr val="BFD5FF"/>
              </a:gs>
            </a:gsLst>
            <a:lin ang="16200000"/>
          </a:gradFill>
          <a:ln w="9528">
            <a:solidFill>
              <a:srgbClr val="4A7EBB"/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6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" name="CasellaDiTesto 4"/>
          <p:cNvSpPr txBox="1"/>
          <p:nvPr/>
        </p:nvSpPr>
        <p:spPr>
          <a:xfrm>
            <a:off x="2249698" y="4060521"/>
            <a:ext cx="2322621" cy="64633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Sostegno per l’inclusione attiva</a:t>
            </a:r>
          </a:p>
        </p:txBody>
      </p:sp>
      <p:sp>
        <p:nvSpPr>
          <p:cNvPr id="10" name="CasellaDiTesto 10"/>
          <p:cNvSpPr txBox="1"/>
          <p:nvPr/>
        </p:nvSpPr>
        <p:spPr>
          <a:xfrm>
            <a:off x="251524" y="3146486"/>
            <a:ext cx="1584179" cy="2862318"/>
          </a:xfrm>
          <a:prstGeom prst="rect">
            <a:avLst/>
          </a:prstGeom>
          <a:noFill/>
          <a:ln w="38103">
            <a:solidFill>
              <a:srgbClr val="F79646"/>
            </a:solidFill>
            <a:prstDash val="solid"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Ricerca di lavoro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Rispetto degli obblighi scolastici e sanitari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Prova dei mezzi</a:t>
            </a:r>
          </a:p>
        </p:txBody>
      </p:sp>
      <p:sp>
        <p:nvSpPr>
          <p:cNvPr id="11" name="Freccia in giù 13"/>
          <p:cNvSpPr/>
          <p:nvPr/>
        </p:nvSpPr>
        <p:spPr>
          <a:xfrm rot="10799991">
            <a:off x="6732206" y="2942612"/>
            <a:ext cx="2411757" cy="2808314"/>
          </a:xfrm>
          <a:custGeom>
            <a:avLst>
              <a:gd name="f0" fmla="val 12325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-270"/>
              <a:gd name="f11" fmla="+- 0 0 -90"/>
              <a:gd name="f12" fmla="*/ f5 1 21600"/>
              <a:gd name="f13" fmla="*/ f6 1 21600"/>
              <a:gd name="f14" fmla="+- f8 0 f7"/>
              <a:gd name="f15" fmla="pin 0 f1 10800"/>
              <a:gd name="f16" fmla="pin 0 f0 21600"/>
              <a:gd name="f17" fmla="*/ f10 f2 1"/>
              <a:gd name="f18" fmla="*/ f11 f2 1"/>
              <a:gd name="f19" fmla="val f15"/>
              <a:gd name="f20" fmla="val f16"/>
              <a:gd name="f21" fmla="*/ f14 1 21600"/>
              <a:gd name="f22" fmla="*/ f15 f12 1"/>
              <a:gd name="f23" fmla="*/ f16 f13 1"/>
              <a:gd name="f24" fmla="*/ f17 1 f4"/>
              <a:gd name="f25" fmla="*/ f18 1 f4"/>
              <a:gd name="f26" fmla="+- 21600 0 f19"/>
              <a:gd name="f27" fmla="+- 21600 0 f20"/>
              <a:gd name="f28" fmla="*/ 0 f21 1"/>
              <a:gd name="f29" fmla="*/ 21600 f21 1"/>
              <a:gd name="f30" fmla="*/ f19 f12 1"/>
              <a:gd name="f31" fmla="*/ f20 f13 1"/>
              <a:gd name="f32" fmla="+- f24 0 f3"/>
              <a:gd name="f33" fmla="+- f25 0 f3"/>
              <a:gd name="f34" fmla="*/ f27 f19 1"/>
              <a:gd name="f35" fmla="*/ f28 1 f21"/>
              <a:gd name="f36" fmla="*/ f29 1 f21"/>
              <a:gd name="f37" fmla="*/ f26 f12 1"/>
              <a:gd name="f38" fmla="*/ f34 1 10800"/>
              <a:gd name="f39" fmla="*/ f35 f13 1"/>
              <a:gd name="f40" fmla="*/ f35 f12 1"/>
              <a:gd name="f41" fmla="*/ f36 f12 1"/>
              <a:gd name="f42" fmla="+- f20 f38 0"/>
              <a:gd name="f43" fmla="*/ f42 f13 1"/>
            </a:gdLst>
            <a:ahLst>
              <a:ahXY gdRefX="f1" minX="f7" maxX="f9" gdRefY="f0" minY="f7" maxY="f8">
                <a:pos x="f22" y="f2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40" y="f31"/>
              </a:cxn>
              <a:cxn ang="f33">
                <a:pos x="f41" y="f31"/>
              </a:cxn>
            </a:cxnLst>
            <a:rect l="f30" t="f39" r="f37" b="f43"/>
            <a:pathLst>
              <a:path w="21600" h="21600">
                <a:moveTo>
                  <a:pt x="f19" y="f7"/>
                </a:moveTo>
                <a:lnTo>
                  <a:pt x="f19" y="f20"/>
                </a:lnTo>
                <a:lnTo>
                  <a:pt x="f7" y="f20"/>
                </a:lnTo>
                <a:lnTo>
                  <a:pt x="f9" y="f8"/>
                </a:lnTo>
                <a:lnTo>
                  <a:pt x="f8" y="f20"/>
                </a:lnTo>
                <a:lnTo>
                  <a:pt x="f26" y="f20"/>
                </a:lnTo>
                <a:lnTo>
                  <a:pt x="f26" y="f7"/>
                </a:lnTo>
                <a:close/>
              </a:path>
            </a:pathLst>
          </a:custGeom>
          <a:gradFill>
            <a:gsLst>
              <a:gs pos="0">
                <a:srgbClr val="FFA2A1"/>
              </a:gs>
              <a:gs pos="100000">
                <a:srgbClr val="FFBEBD"/>
              </a:gs>
            </a:gsLst>
            <a:lin ang="16200000"/>
          </a:gradFill>
          <a:ln w="9528">
            <a:solidFill>
              <a:srgbClr val="BE4B48"/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2" name="CasellaDiTesto 14"/>
          <p:cNvSpPr txBox="1"/>
          <p:nvPr/>
        </p:nvSpPr>
        <p:spPr>
          <a:xfrm>
            <a:off x="7380314" y="3700485"/>
            <a:ext cx="1152125" cy="175432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Aumento selettivo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finanziato da «pensioni d’oro»</a:t>
            </a:r>
          </a:p>
        </p:txBody>
      </p:sp>
      <p:sp>
        <p:nvSpPr>
          <p:cNvPr id="13" name="CasellaDiTesto 37"/>
          <p:cNvSpPr txBox="1"/>
          <p:nvPr/>
        </p:nvSpPr>
        <p:spPr>
          <a:xfrm>
            <a:off x="522994" y="992638"/>
            <a:ext cx="5894242" cy="369332"/>
          </a:xfrm>
          <a:prstGeom prst="rect">
            <a:avLst/>
          </a:prstGeom>
          <a:noFill/>
          <a:ln w="9528">
            <a:solidFill>
              <a:srgbClr val="D7E4BD"/>
            </a:solidFill>
            <a:prstDash val="solid"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Persone in età lavorativa</a:t>
            </a:r>
          </a:p>
        </p:txBody>
      </p:sp>
      <p:sp>
        <p:nvSpPr>
          <p:cNvPr id="14" name="Ovale 13"/>
          <p:cNvSpPr/>
          <p:nvPr/>
        </p:nvSpPr>
        <p:spPr>
          <a:xfrm>
            <a:off x="0" y="3284982"/>
            <a:ext cx="8956310" cy="2952323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noFill/>
          <a:ln w="25402">
            <a:solidFill>
              <a:srgbClr val="F79646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3264225" y="6259406"/>
            <a:ext cx="4104458" cy="36933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Revisione dell’ISEE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331640" y="292349"/>
            <a:ext cx="65527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 smtClean="0">
                <a:solidFill>
                  <a:srgbClr val="0070C0"/>
                </a:solidFill>
              </a:rPr>
              <a:t>5 mesi di governo</a:t>
            </a:r>
            <a:endParaRPr lang="it-IT" dirty="0">
              <a:solidFill>
                <a:srgbClr val="0070C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12776"/>
            <a:ext cx="9144000" cy="5328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0096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447800"/>
            <a:ext cx="5181600" cy="2635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73111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2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3615" y="1052736"/>
            <a:ext cx="8213427" cy="4752528"/>
          </a:xfrm>
          <a:noFill/>
        </p:spPr>
      </p:pic>
    </p:spTree>
    <p:extLst>
      <p:ext uri="{BB962C8B-B14F-4D97-AF65-F5344CB8AC3E}">
        <p14:creationId xmlns:p14="http://schemas.microsoft.com/office/powerpoint/2010/main" val="1684956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3"/>
          <p:cNvSpPr txBox="1"/>
          <p:nvPr/>
        </p:nvSpPr>
        <p:spPr>
          <a:xfrm rot="5400013">
            <a:off x="1244053" y="383467"/>
            <a:ext cx="461665" cy="2808314"/>
          </a:xfrm>
          <a:prstGeom prst="rect">
            <a:avLst/>
          </a:prstGeom>
          <a:noFill/>
          <a:ln w="9528">
            <a:solidFill>
              <a:srgbClr val="4F81BD"/>
            </a:solidFill>
            <a:prstDash val="solid"/>
          </a:ln>
        </p:spPr>
        <p:txBody>
          <a:bodyPr vert="vert270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Studenti</a:t>
            </a:r>
          </a:p>
        </p:txBody>
      </p:sp>
      <p:sp>
        <p:nvSpPr>
          <p:cNvPr id="3" name="CasellaDiTesto 4"/>
          <p:cNvSpPr txBox="1"/>
          <p:nvPr/>
        </p:nvSpPr>
        <p:spPr>
          <a:xfrm rot="5400013">
            <a:off x="2731974" y="2198707"/>
            <a:ext cx="1015663" cy="2808314"/>
          </a:xfrm>
          <a:prstGeom prst="rect">
            <a:avLst/>
          </a:prstGeom>
          <a:noFill/>
          <a:ln w="9528">
            <a:solidFill>
              <a:srgbClr val="4F81BD"/>
            </a:solidFill>
            <a:prstDash val="solid"/>
          </a:ln>
        </p:spPr>
        <p:txBody>
          <a:bodyPr vert="vert270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Occupati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CasellaDiTesto 5"/>
          <p:cNvSpPr txBox="1"/>
          <p:nvPr/>
        </p:nvSpPr>
        <p:spPr>
          <a:xfrm rot="5400013">
            <a:off x="3446490" y="37453"/>
            <a:ext cx="738664" cy="1728188"/>
          </a:xfrm>
          <a:prstGeom prst="rect">
            <a:avLst/>
          </a:prstGeom>
          <a:noFill/>
          <a:ln w="9528">
            <a:solidFill>
              <a:srgbClr val="4F81BD"/>
            </a:solidFill>
            <a:prstDash val="solid"/>
          </a:ln>
        </p:spPr>
        <p:txBody>
          <a:bodyPr vert="vert270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CIG - Mobilità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8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" name="CasellaDiTesto 6"/>
          <p:cNvSpPr txBox="1"/>
          <p:nvPr/>
        </p:nvSpPr>
        <p:spPr>
          <a:xfrm rot="5400013">
            <a:off x="3478000" y="1062011"/>
            <a:ext cx="738664" cy="1728188"/>
          </a:xfrm>
          <a:prstGeom prst="rect">
            <a:avLst/>
          </a:prstGeom>
          <a:noFill/>
          <a:ln w="9528">
            <a:solidFill>
              <a:srgbClr val="4F81BD"/>
            </a:solidFill>
            <a:prstDash val="solid"/>
          </a:ln>
        </p:spPr>
        <p:txBody>
          <a:bodyPr vert="vert270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CIG – Mobilità 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in deroga</a:t>
            </a:r>
          </a:p>
        </p:txBody>
      </p:sp>
      <p:sp>
        <p:nvSpPr>
          <p:cNvPr id="6" name="CasellaDiTesto 8"/>
          <p:cNvSpPr txBox="1"/>
          <p:nvPr/>
        </p:nvSpPr>
        <p:spPr>
          <a:xfrm rot="5400013">
            <a:off x="5282752" y="1206029"/>
            <a:ext cx="738664" cy="1728188"/>
          </a:xfrm>
          <a:prstGeom prst="rect">
            <a:avLst/>
          </a:prstGeom>
          <a:noFill/>
          <a:ln w="9528">
            <a:solidFill>
              <a:srgbClr val="4F81BD"/>
            </a:solidFill>
            <a:prstDash val="solid"/>
          </a:ln>
        </p:spPr>
        <p:txBody>
          <a:bodyPr vert="vert270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Disoccupati 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in ASPI</a:t>
            </a:r>
          </a:p>
        </p:txBody>
      </p:sp>
      <p:sp>
        <p:nvSpPr>
          <p:cNvPr id="7" name="CasellaDiTesto 9"/>
          <p:cNvSpPr txBox="1"/>
          <p:nvPr/>
        </p:nvSpPr>
        <p:spPr>
          <a:xfrm rot="5400013">
            <a:off x="5297172" y="2193370"/>
            <a:ext cx="738664" cy="1728188"/>
          </a:xfrm>
          <a:prstGeom prst="rect">
            <a:avLst/>
          </a:prstGeom>
          <a:noFill/>
          <a:ln w="9528">
            <a:solidFill>
              <a:srgbClr val="4F81BD"/>
            </a:solidFill>
            <a:prstDash val="solid"/>
          </a:ln>
        </p:spPr>
        <p:txBody>
          <a:bodyPr vert="vert270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Disoccupati 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non in ASPI</a:t>
            </a:r>
          </a:p>
        </p:txBody>
      </p:sp>
      <p:sp>
        <p:nvSpPr>
          <p:cNvPr id="8" name="CasellaDiTesto 10"/>
          <p:cNvSpPr txBox="1"/>
          <p:nvPr/>
        </p:nvSpPr>
        <p:spPr>
          <a:xfrm rot="5400013">
            <a:off x="5138743" y="4307893"/>
            <a:ext cx="738664" cy="1728188"/>
          </a:xfrm>
          <a:prstGeom prst="rect">
            <a:avLst/>
          </a:prstGeom>
          <a:noFill/>
          <a:ln w="9528">
            <a:solidFill>
              <a:srgbClr val="4F81BD"/>
            </a:solidFill>
            <a:prstDash val="solid"/>
          </a:ln>
        </p:spPr>
        <p:txBody>
          <a:bodyPr vert="vert270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Inattivi  29+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" name="CasellaDiTesto 11"/>
          <p:cNvSpPr txBox="1"/>
          <p:nvPr/>
        </p:nvSpPr>
        <p:spPr>
          <a:xfrm rot="5400013">
            <a:off x="7304486" y="2472176"/>
            <a:ext cx="1015663" cy="2160242"/>
          </a:xfrm>
          <a:prstGeom prst="rect">
            <a:avLst/>
          </a:prstGeom>
          <a:noFill/>
          <a:ln w="9528">
            <a:solidFill>
              <a:srgbClr val="4F81BD"/>
            </a:solidFill>
            <a:prstDash val="solid"/>
          </a:ln>
        </p:spPr>
        <p:txBody>
          <a:bodyPr vert="vert270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Pensionati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" name="CasellaDiTesto 12"/>
          <p:cNvSpPr txBox="1"/>
          <p:nvPr/>
        </p:nvSpPr>
        <p:spPr>
          <a:xfrm rot="5400013">
            <a:off x="7612886" y="851521"/>
            <a:ext cx="461665" cy="2160242"/>
          </a:xfrm>
          <a:prstGeom prst="rect">
            <a:avLst/>
          </a:prstGeom>
          <a:noFill/>
          <a:ln w="9528">
            <a:solidFill>
              <a:srgbClr val="4F81BD"/>
            </a:solidFill>
            <a:prstDash val="solid"/>
          </a:ln>
        </p:spPr>
        <p:txBody>
          <a:bodyPr vert="vert270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Esodati</a:t>
            </a:r>
          </a:p>
        </p:txBody>
      </p:sp>
      <p:sp>
        <p:nvSpPr>
          <p:cNvPr id="11" name="CasellaDiTesto 13"/>
          <p:cNvSpPr txBox="1"/>
          <p:nvPr/>
        </p:nvSpPr>
        <p:spPr>
          <a:xfrm rot="5400013">
            <a:off x="2906491" y="4300304"/>
            <a:ext cx="738664" cy="1728188"/>
          </a:xfrm>
          <a:prstGeom prst="rect">
            <a:avLst/>
          </a:prstGeom>
          <a:noFill/>
          <a:ln w="9528">
            <a:solidFill>
              <a:srgbClr val="4F81BD"/>
            </a:solidFill>
            <a:prstDash val="solid"/>
          </a:ln>
        </p:spPr>
        <p:txBody>
          <a:bodyPr vert="vert270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Inattivi  -29 (NEET)</a:t>
            </a:r>
          </a:p>
        </p:txBody>
      </p:sp>
      <p:sp>
        <p:nvSpPr>
          <p:cNvPr id="12" name="CasellaDiTesto 14"/>
          <p:cNvSpPr txBox="1"/>
          <p:nvPr/>
        </p:nvSpPr>
        <p:spPr>
          <a:xfrm rot="5400013">
            <a:off x="1244053" y="1262900"/>
            <a:ext cx="461665" cy="2808314"/>
          </a:xfrm>
          <a:prstGeom prst="rect">
            <a:avLst/>
          </a:prstGeom>
          <a:noFill/>
          <a:ln w="9528">
            <a:solidFill>
              <a:srgbClr val="4F81BD"/>
            </a:solidFill>
            <a:prstDash val="solid"/>
          </a:ln>
        </p:spPr>
        <p:txBody>
          <a:bodyPr vert="vert270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Studenti in uscita</a:t>
            </a:r>
          </a:p>
        </p:txBody>
      </p:sp>
      <p:sp>
        <p:nvSpPr>
          <p:cNvPr id="13" name="CasellaDiTesto 15"/>
          <p:cNvSpPr txBox="1"/>
          <p:nvPr/>
        </p:nvSpPr>
        <p:spPr>
          <a:xfrm rot="5400013">
            <a:off x="716631" y="4300313"/>
            <a:ext cx="738664" cy="1728188"/>
          </a:xfrm>
          <a:prstGeom prst="rect">
            <a:avLst/>
          </a:prstGeom>
          <a:noFill/>
          <a:ln w="9528">
            <a:solidFill>
              <a:srgbClr val="4F81BD"/>
            </a:solidFill>
            <a:prstDash val="solid"/>
          </a:ln>
        </p:spPr>
        <p:txBody>
          <a:bodyPr vert="vert270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Early school leavers</a:t>
            </a:r>
          </a:p>
        </p:txBody>
      </p:sp>
      <p:sp>
        <p:nvSpPr>
          <p:cNvPr id="14" name="CasellaDiTesto 16"/>
          <p:cNvSpPr txBox="1"/>
          <p:nvPr/>
        </p:nvSpPr>
        <p:spPr>
          <a:xfrm>
            <a:off x="732059" y="6181188"/>
            <a:ext cx="3231654" cy="369335"/>
          </a:xfrm>
          <a:prstGeom prst="rect">
            <a:avLst/>
          </a:prstGeom>
          <a:noFill/>
          <a:ln w="9528">
            <a:solidFill>
              <a:srgbClr val="4F81BD"/>
            </a:solidFill>
            <a:prstDash val="solid"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Persone in stato di povertà</a:t>
            </a:r>
          </a:p>
        </p:txBody>
      </p:sp>
      <p:sp>
        <p:nvSpPr>
          <p:cNvPr id="15" name="CasellaDiTesto 17"/>
          <p:cNvSpPr txBox="1"/>
          <p:nvPr/>
        </p:nvSpPr>
        <p:spPr>
          <a:xfrm>
            <a:off x="5652116" y="116631"/>
            <a:ext cx="3491883" cy="83099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b="1" i="0" u="none" strike="noStrike" kern="1200" cap="none" spc="0" baseline="0">
                <a:solidFill>
                  <a:srgbClr val="FF0000"/>
                </a:solidFill>
                <a:uFillTx/>
                <a:latin typeface="Calibri"/>
              </a:rPr>
              <a:t>Lavoro e politiche sociali: un complesso puzzle</a:t>
            </a:r>
          </a:p>
        </p:txBody>
      </p:sp>
      <p:sp>
        <p:nvSpPr>
          <p:cNvPr id="16" name="CasellaDiTesto 18"/>
          <p:cNvSpPr txBox="1"/>
          <p:nvPr/>
        </p:nvSpPr>
        <p:spPr>
          <a:xfrm rot="5400013">
            <a:off x="7226967" y="4337017"/>
            <a:ext cx="738664" cy="1728188"/>
          </a:xfrm>
          <a:prstGeom prst="rect">
            <a:avLst/>
          </a:prstGeom>
          <a:noFill/>
          <a:ln w="9528">
            <a:solidFill>
              <a:srgbClr val="4F81BD"/>
            </a:solidFill>
            <a:prstDash val="solid"/>
          </a:ln>
        </p:spPr>
        <p:txBody>
          <a:bodyPr vert="vert270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Disabili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7" name="CasellaDiTesto 19"/>
          <p:cNvSpPr txBox="1"/>
          <p:nvPr/>
        </p:nvSpPr>
        <p:spPr>
          <a:xfrm rot="5400013">
            <a:off x="1171940" y="-331974"/>
            <a:ext cx="738661" cy="1728188"/>
          </a:xfrm>
          <a:prstGeom prst="rect">
            <a:avLst/>
          </a:prstGeom>
          <a:noFill/>
          <a:ln w="9528">
            <a:solidFill>
              <a:srgbClr val="4F81BD"/>
            </a:solidFill>
            <a:prstDash val="solid"/>
          </a:ln>
        </p:spPr>
        <p:txBody>
          <a:bodyPr vert="vert270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Donne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8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3"/>
          <p:cNvSpPr txBox="1"/>
          <p:nvPr/>
        </p:nvSpPr>
        <p:spPr>
          <a:xfrm>
            <a:off x="395532" y="1268757"/>
            <a:ext cx="461665" cy="2808314"/>
          </a:xfrm>
          <a:prstGeom prst="rect">
            <a:avLst/>
          </a:prstGeom>
          <a:noFill/>
          <a:ln w="9528">
            <a:solidFill>
              <a:srgbClr val="4F81BD"/>
            </a:solidFill>
            <a:prstDash val="solid"/>
          </a:ln>
        </p:spPr>
        <p:txBody>
          <a:bodyPr vert="vert270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Studenti</a:t>
            </a:r>
          </a:p>
        </p:txBody>
      </p:sp>
      <p:sp>
        <p:nvSpPr>
          <p:cNvPr id="3" name="CasellaDiTesto 4"/>
          <p:cNvSpPr txBox="1"/>
          <p:nvPr/>
        </p:nvSpPr>
        <p:spPr>
          <a:xfrm>
            <a:off x="1756132" y="1262905"/>
            <a:ext cx="1015660" cy="2808314"/>
          </a:xfrm>
          <a:prstGeom prst="rect">
            <a:avLst/>
          </a:prstGeom>
          <a:noFill/>
          <a:ln w="9528">
            <a:solidFill>
              <a:srgbClr val="4F81BD"/>
            </a:solidFill>
            <a:prstDash val="solid"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Occupati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CasellaDiTesto 5"/>
          <p:cNvSpPr txBox="1"/>
          <p:nvPr/>
        </p:nvSpPr>
        <p:spPr>
          <a:xfrm rot="5400013">
            <a:off x="3493797" y="817579"/>
            <a:ext cx="738664" cy="1687177"/>
          </a:xfrm>
          <a:prstGeom prst="rect">
            <a:avLst/>
          </a:prstGeom>
          <a:noFill/>
          <a:ln w="9528">
            <a:solidFill>
              <a:srgbClr val="4F81BD"/>
            </a:solidFill>
            <a:prstDash val="solid"/>
          </a:ln>
        </p:spPr>
        <p:txBody>
          <a:bodyPr vert="vert270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CIG - Mobilità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8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" name="CasellaDiTesto 6"/>
          <p:cNvSpPr txBox="1"/>
          <p:nvPr/>
        </p:nvSpPr>
        <p:spPr>
          <a:xfrm rot="5400013">
            <a:off x="3493797" y="1856035"/>
            <a:ext cx="738664" cy="1687177"/>
          </a:xfrm>
          <a:prstGeom prst="rect">
            <a:avLst/>
          </a:prstGeom>
          <a:noFill/>
          <a:ln w="9528">
            <a:solidFill>
              <a:srgbClr val="4F81BD"/>
            </a:solidFill>
            <a:prstDash val="solid"/>
          </a:ln>
        </p:spPr>
        <p:txBody>
          <a:bodyPr vert="vert270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CIG – Mobilità 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in deroga</a:t>
            </a:r>
          </a:p>
        </p:txBody>
      </p:sp>
      <p:sp>
        <p:nvSpPr>
          <p:cNvPr id="6" name="CasellaDiTesto 8"/>
          <p:cNvSpPr txBox="1"/>
          <p:nvPr/>
        </p:nvSpPr>
        <p:spPr>
          <a:xfrm rot="5400013">
            <a:off x="5282752" y="797073"/>
            <a:ext cx="738664" cy="1728188"/>
          </a:xfrm>
          <a:prstGeom prst="rect">
            <a:avLst/>
          </a:prstGeom>
          <a:noFill/>
          <a:ln w="9528">
            <a:solidFill>
              <a:srgbClr val="4F81BD"/>
            </a:solidFill>
            <a:prstDash val="solid"/>
          </a:ln>
        </p:spPr>
        <p:txBody>
          <a:bodyPr vert="vert270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Disoccupati 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in ASPI</a:t>
            </a:r>
          </a:p>
        </p:txBody>
      </p:sp>
      <p:sp>
        <p:nvSpPr>
          <p:cNvPr id="7" name="CasellaDiTesto 9"/>
          <p:cNvSpPr txBox="1"/>
          <p:nvPr/>
        </p:nvSpPr>
        <p:spPr>
          <a:xfrm rot="5400013">
            <a:off x="5282752" y="1835529"/>
            <a:ext cx="738664" cy="1728188"/>
          </a:xfrm>
          <a:prstGeom prst="rect">
            <a:avLst/>
          </a:prstGeom>
          <a:noFill/>
          <a:ln w="9528">
            <a:solidFill>
              <a:srgbClr val="4F81BD"/>
            </a:solidFill>
            <a:prstDash val="solid"/>
          </a:ln>
        </p:spPr>
        <p:txBody>
          <a:bodyPr vert="vert270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Disoccupati 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non in ASPI</a:t>
            </a:r>
          </a:p>
        </p:txBody>
      </p:sp>
      <p:sp>
        <p:nvSpPr>
          <p:cNvPr id="8" name="CasellaDiTesto 10"/>
          <p:cNvSpPr txBox="1"/>
          <p:nvPr/>
        </p:nvSpPr>
        <p:spPr>
          <a:xfrm rot="5400013">
            <a:off x="5318793" y="2879642"/>
            <a:ext cx="738664" cy="1656179"/>
          </a:xfrm>
          <a:prstGeom prst="rect">
            <a:avLst/>
          </a:prstGeom>
          <a:noFill/>
          <a:ln w="9528">
            <a:solidFill>
              <a:srgbClr val="4F81BD"/>
            </a:solidFill>
            <a:prstDash val="solid"/>
          </a:ln>
        </p:spPr>
        <p:txBody>
          <a:bodyPr vert="vert270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Inattivi  29+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" name="CasellaDiTesto 11"/>
          <p:cNvSpPr txBox="1"/>
          <p:nvPr/>
        </p:nvSpPr>
        <p:spPr>
          <a:xfrm>
            <a:off x="7596332" y="1270897"/>
            <a:ext cx="1015663" cy="2808314"/>
          </a:xfrm>
          <a:prstGeom prst="rect">
            <a:avLst/>
          </a:prstGeom>
          <a:noFill/>
          <a:ln w="9528">
            <a:solidFill>
              <a:srgbClr val="4F81BD"/>
            </a:solidFill>
            <a:prstDash val="solid"/>
          </a:ln>
        </p:spPr>
        <p:txBody>
          <a:bodyPr vert="vert270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8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Pensionati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8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" name="CasellaDiTesto 12"/>
          <p:cNvSpPr txBox="1"/>
          <p:nvPr/>
        </p:nvSpPr>
        <p:spPr>
          <a:xfrm>
            <a:off x="6918643" y="1262905"/>
            <a:ext cx="461665" cy="2808314"/>
          </a:xfrm>
          <a:prstGeom prst="rect">
            <a:avLst/>
          </a:prstGeom>
          <a:noFill/>
          <a:ln w="9528">
            <a:solidFill>
              <a:srgbClr val="4F81BD"/>
            </a:solidFill>
            <a:prstDash val="solid"/>
          </a:ln>
        </p:spPr>
        <p:txBody>
          <a:bodyPr vert="vert270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Esodati</a:t>
            </a:r>
            <a:endParaRPr lang="it-IT" sz="18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1" name="CasellaDiTesto 13"/>
          <p:cNvSpPr txBox="1"/>
          <p:nvPr/>
        </p:nvSpPr>
        <p:spPr>
          <a:xfrm rot="5400013">
            <a:off x="3514275" y="2843637"/>
            <a:ext cx="738664" cy="1728188"/>
          </a:xfrm>
          <a:prstGeom prst="rect">
            <a:avLst/>
          </a:prstGeom>
          <a:noFill/>
          <a:ln w="9528">
            <a:solidFill>
              <a:srgbClr val="4F81BD"/>
            </a:solidFill>
            <a:prstDash val="solid"/>
          </a:ln>
        </p:spPr>
        <p:txBody>
          <a:bodyPr vert="vert270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Inattivi  -29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(NEET)</a:t>
            </a:r>
          </a:p>
        </p:txBody>
      </p:sp>
      <p:sp>
        <p:nvSpPr>
          <p:cNvPr id="12" name="CasellaDiTesto 14"/>
          <p:cNvSpPr txBox="1"/>
          <p:nvPr/>
        </p:nvSpPr>
        <p:spPr>
          <a:xfrm>
            <a:off x="1085996" y="1270897"/>
            <a:ext cx="461665" cy="2808314"/>
          </a:xfrm>
          <a:prstGeom prst="rect">
            <a:avLst/>
          </a:prstGeom>
          <a:noFill/>
          <a:ln w="9528">
            <a:solidFill>
              <a:srgbClr val="4F81BD"/>
            </a:solidFill>
            <a:prstDash val="solid"/>
          </a:ln>
        </p:spPr>
        <p:txBody>
          <a:bodyPr vert="vert270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Studenti in uscita</a:t>
            </a:r>
          </a:p>
        </p:txBody>
      </p:sp>
      <p:sp>
        <p:nvSpPr>
          <p:cNvPr id="13" name="CasellaDiTesto 16"/>
          <p:cNvSpPr txBox="1"/>
          <p:nvPr/>
        </p:nvSpPr>
        <p:spPr>
          <a:xfrm rot="5400013">
            <a:off x="4134435" y="482176"/>
            <a:ext cx="738664" cy="8216469"/>
          </a:xfrm>
          <a:prstGeom prst="rect">
            <a:avLst/>
          </a:prstGeom>
          <a:noFill/>
          <a:ln w="9528">
            <a:solidFill>
              <a:srgbClr val="4F81BD"/>
            </a:solidFill>
            <a:prstDash val="solid"/>
          </a:ln>
        </p:spPr>
        <p:txBody>
          <a:bodyPr vert="vert270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Persone in stato di povertà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4" name="CasellaDiTesto 1"/>
          <p:cNvSpPr txBox="1"/>
          <p:nvPr/>
        </p:nvSpPr>
        <p:spPr>
          <a:xfrm>
            <a:off x="2339748" y="260649"/>
            <a:ext cx="4752529" cy="46166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b="1" i="0" u="none" strike="noStrike" kern="1200" cap="none" spc="0" baseline="0">
                <a:solidFill>
                  <a:srgbClr val="FF0000"/>
                </a:solidFill>
                <a:uFillTx/>
                <a:latin typeface="Calibri"/>
              </a:rPr>
              <a:t>Un possibile ordine: il ciclo di vita</a:t>
            </a:r>
          </a:p>
        </p:txBody>
      </p:sp>
      <p:sp>
        <p:nvSpPr>
          <p:cNvPr id="15" name="CasellaDiTesto 17"/>
          <p:cNvSpPr txBox="1"/>
          <p:nvPr/>
        </p:nvSpPr>
        <p:spPr>
          <a:xfrm rot="5400013">
            <a:off x="4134435" y="1346275"/>
            <a:ext cx="738664" cy="8216469"/>
          </a:xfrm>
          <a:prstGeom prst="rect">
            <a:avLst/>
          </a:prstGeom>
          <a:noFill/>
          <a:ln w="9528">
            <a:solidFill>
              <a:srgbClr val="4F81BD"/>
            </a:solidFill>
            <a:prstDash val="solid"/>
          </a:ln>
        </p:spPr>
        <p:txBody>
          <a:bodyPr vert="vert270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Disabili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6" name="Ovale 2"/>
          <p:cNvSpPr/>
          <p:nvPr/>
        </p:nvSpPr>
        <p:spPr>
          <a:xfrm>
            <a:off x="179515" y="908721"/>
            <a:ext cx="1576626" cy="3312368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noFill/>
          <a:ln w="25402">
            <a:solidFill>
              <a:srgbClr val="F79646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7" name="Ovale 18"/>
          <p:cNvSpPr/>
          <p:nvPr/>
        </p:nvSpPr>
        <p:spPr>
          <a:xfrm>
            <a:off x="2915820" y="1124739"/>
            <a:ext cx="3816422" cy="2088233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noFill/>
          <a:ln w="25402">
            <a:solidFill>
              <a:srgbClr val="F79646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8" name="Ovale 19"/>
          <p:cNvSpPr/>
          <p:nvPr/>
        </p:nvSpPr>
        <p:spPr>
          <a:xfrm>
            <a:off x="2915820" y="3338410"/>
            <a:ext cx="3816422" cy="740801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noFill/>
          <a:ln w="25402">
            <a:solidFill>
              <a:srgbClr val="F79646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9" name="Ovale 20"/>
          <p:cNvSpPr/>
          <p:nvPr/>
        </p:nvSpPr>
        <p:spPr>
          <a:xfrm>
            <a:off x="6808018" y="1061115"/>
            <a:ext cx="2084457" cy="3159965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noFill/>
          <a:ln w="25402">
            <a:solidFill>
              <a:srgbClr val="F79646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0" name="CasellaDiTesto 17"/>
          <p:cNvSpPr txBox="1"/>
          <p:nvPr/>
        </p:nvSpPr>
        <p:spPr>
          <a:xfrm rot="5400013">
            <a:off x="4134427" y="2237914"/>
            <a:ext cx="738664" cy="8216469"/>
          </a:xfrm>
          <a:prstGeom prst="rect">
            <a:avLst/>
          </a:prstGeom>
          <a:noFill/>
          <a:ln w="9528">
            <a:solidFill>
              <a:srgbClr val="4F81BD"/>
            </a:solidFill>
            <a:prstDash val="solid"/>
          </a:ln>
        </p:spPr>
        <p:txBody>
          <a:bodyPr vert="vert270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alibri"/>
              </a:rPr>
              <a:t>Donne</a:t>
            </a:r>
            <a:endParaRPr lang="it-IT" sz="18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8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22163" y="3523850"/>
            <a:ext cx="4353101" cy="323335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" name="Connettore 1 2"/>
          <p:cNvCxnSpPr/>
          <p:nvPr/>
        </p:nvCxnSpPr>
        <p:spPr>
          <a:xfrm>
            <a:off x="4499991" y="0"/>
            <a:ext cx="0" cy="6858000"/>
          </a:xfrm>
          <a:prstGeom prst="straightConnector1">
            <a:avLst/>
          </a:prstGeom>
          <a:noFill/>
          <a:ln w="41276">
            <a:solidFill>
              <a:srgbClr val="4A7EBB"/>
            </a:solidFill>
            <a:prstDash val="solid"/>
          </a:ln>
        </p:spPr>
      </p:cxnSp>
      <p:cxnSp>
        <p:nvCxnSpPr>
          <p:cNvPr id="4" name="Connettore 1 4"/>
          <p:cNvCxnSpPr/>
          <p:nvPr/>
        </p:nvCxnSpPr>
        <p:spPr>
          <a:xfrm>
            <a:off x="0" y="3523850"/>
            <a:ext cx="9144000" cy="0"/>
          </a:xfrm>
          <a:prstGeom prst="straightConnector1">
            <a:avLst/>
          </a:prstGeom>
          <a:noFill/>
          <a:ln w="22229">
            <a:solidFill>
              <a:srgbClr val="4A7EBB"/>
            </a:solidFill>
            <a:prstDash val="solid"/>
          </a:ln>
        </p:spPr>
      </p:cxnSp>
      <p:pic>
        <p:nvPicPr>
          <p:cNvPr id="5" name="Picture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-4608" y="0"/>
            <a:ext cx="4479874" cy="3429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4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4499991" y="0"/>
            <a:ext cx="4646304" cy="3523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5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4499991" y="3523850"/>
            <a:ext cx="4644009" cy="33654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3"/>
          <p:cNvSpPr txBox="1"/>
          <p:nvPr/>
        </p:nvSpPr>
        <p:spPr>
          <a:xfrm>
            <a:off x="395532" y="692694"/>
            <a:ext cx="738664" cy="2808314"/>
          </a:xfrm>
          <a:prstGeom prst="rect">
            <a:avLst/>
          </a:prstGeom>
          <a:noFill/>
          <a:ln w="9528">
            <a:solidFill>
              <a:srgbClr val="4F81BD"/>
            </a:solidFill>
            <a:prstDash val="solid"/>
          </a:ln>
        </p:spPr>
        <p:txBody>
          <a:bodyPr vert="vert270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Studenti 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(stock)</a:t>
            </a:r>
          </a:p>
        </p:txBody>
      </p:sp>
      <p:sp>
        <p:nvSpPr>
          <p:cNvPr id="3" name="CasellaDiTesto 4"/>
          <p:cNvSpPr txBox="1"/>
          <p:nvPr/>
        </p:nvSpPr>
        <p:spPr>
          <a:xfrm>
            <a:off x="7956377" y="764703"/>
            <a:ext cx="1015663" cy="5544619"/>
          </a:xfrm>
          <a:prstGeom prst="rect">
            <a:avLst/>
          </a:prstGeom>
          <a:noFill/>
          <a:ln w="9528">
            <a:solidFill>
              <a:srgbClr val="4F81BD"/>
            </a:solidFill>
            <a:prstDash val="solid"/>
          </a:ln>
        </p:spPr>
        <p:txBody>
          <a:bodyPr vert="vert270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8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Occupati + in cerca di lavoro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8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CasellaDiTesto 13"/>
          <p:cNvSpPr txBox="1"/>
          <p:nvPr/>
        </p:nvSpPr>
        <p:spPr>
          <a:xfrm>
            <a:off x="3689320" y="3539304"/>
            <a:ext cx="738664" cy="1291882"/>
          </a:xfrm>
          <a:prstGeom prst="rect">
            <a:avLst/>
          </a:prstGeom>
          <a:noFill/>
          <a:ln w="9528">
            <a:solidFill>
              <a:srgbClr val="4F81BD"/>
            </a:solidFill>
            <a:prstDash val="solid"/>
          </a:ln>
        </p:spPr>
        <p:txBody>
          <a:bodyPr vert="vert270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Inattivi  -29 (stock)</a:t>
            </a:r>
          </a:p>
        </p:txBody>
      </p:sp>
      <p:sp>
        <p:nvSpPr>
          <p:cNvPr id="5" name="CasellaDiTesto 14"/>
          <p:cNvSpPr txBox="1"/>
          <p:nvPr/>
        </p:nvSpPr>
        <p:spPr>
          <a:xfrm>
            <a:off x="3647285" y="589330"/>
            <a:ext cx="738664" cy="2808314"/>
          </a:xfrm>
          <a:prstGeom prst="rect">
            <a:avLst/>
          </a:prstGeom>
          <a:noFill/>
          <a:ln w="9528">
            <a:solidFill>
              <a:srgbClr val="4F81BD"/>
            </a:solidFill>
            <a:prstDash val="solid"/>
          </a:ln>
        </p:spPr>
        <p:txBody>
          <a:bodyPr vert="vert270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Studenti in uscita 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(flusso)</a:t>
            </a:r>
          </a:p>
        </p:txBody>
      </p:sp>
      <p:sp>
        <p:nvSpPr>
          <p:cNvPr id="6" name="CasellaDiTesto 1"/>
          <p:cNvSpPr txBox="1"/>
          <p:nvPr/>
        </p:nvSpPr>
        <p:spPr>
          <a:xfrm>
            <a:off x="-664860" y="5721062"/>
            <a:ext cx="5096856" cy="83099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b="1" i="0" u="none" strike="noStrike" kern="1200" cap="none" spc="0" baseline="0">
                <a:solidFill>
                  <a:srgbClr val="FF0000"/>
                </a:solidFill>
                <a:uFillTx/>
                <a:latin typeface="Calibri"/>
              </a:rPr>
              <a:t>Politiche per l’inserimento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b="1" i="0" u="none" strike="noStrike" kern="1200" cap="none" spc="0" baseline="0">
                <a:solidFill>
                  <a:srgbClr val="FF0000"/>
                </a:solidFill>
                <a:uFillTx/>
                <a:latin typeface="Calibri"/>
              </a:rPr>
              <a:t> lavorativo</a:t>
            </a:r>
          </a:p>
        </p:txBody>
      </p:sp>
      <p:sp>
        <p:nvSpPr>
          <p:cNvPr id="7" name="Freccia a destra 2"/>
          <p:cNvSpPr/>
          <p:nvPr/>
        </p:nvSpPr>
        <p:spPr>
          <a:xfrm>
            <a:off x="5307781" y="404667"/>
            <a:ext cx="2160242" cy="683495"/>
          </a:xfrm>
          <a:custGeom>
            <a:avLst>
              <a:gd name="f0" fmla="val 18183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0"/>
              <a:gd name="f11" fmla="+- 0 0 180"/>
              <a:gd name="f12" fmla="*/ f5 1 21600"/>
              <a:gd name="f13" fmla="*/ f6 1 21600"/>
              <a:gd name="f14" fmla="+- f8 0 f7"/>
              <a:gd name="f15" fmla="pin 0 f0 21600"/>
              <a:gd name="f16" fmla="pin 0 f1 10800"/>
              <a:gd name="f17" fmla="*/ f10 f2 1"/>
              <a:gd name="f18" fmla="*/ f11 f2 1"/>
              <a:gd name="f19" fmla="val f15"/>
              <a:gd name="f20" fmla="val f16"/>
              <a:gd name="f21" fmla="*/ f14 1 21600"/>
              <a:gd name="f22" fmla="*/ f15 f12 1"/>
              <a:gd name="f23" fmla="*/ f16 f13 1"/>
              <a:gd name="f24" fmla="*/ f17 1 f4"/>
              <a:gd name="f25" fmla="*/ f18 1 f4"/>
              <a:gd name="f26" fmla="+- 21600 0 f20"/>
              <a:gd name="f27" fmla="+- 21600 0 f19"/>
              <a:gd name="f28" fmla="*/ 0 f21 1"/>
              <a:gd name="f29" fmla="*/ 21600 f21 1"/>
              <a:gd name="f30" fmla="*/ f20 f13 1"/>
              <a:gd name="f31" fmla="*/ f19 f12 1"/>
              <a:gd name="f32" fmla="+- f24 0 f3"/>
              <a:gd name="f33" fmla="+- f25 0 f3"/>
              <a:gd name="f34" fmla="*/ f27 f20 1"/>
              <a:gd name="f35" fmla="*/ f28 1 f21"/>
              <a:gd name="f36" fmla="*/ f29 1 f21"/>
              <a:gd name="f37" fmla="*/ f26 f13 1"/>
              <a:gd name="f38" fmla="*/ f34 1 10800"/>
              <a:gd name="f39" fmla="*/ f35 f12 1"/>
              <a:gd name="f40" fmla="*/ f35 f13 1"/>
              <a:gd name="f41" fmla="*/ f36 f13 1"/>
              <a:gd name="f42" fmla="+- f19 f38 0"/>
              <a:gd name="f43" fmla="*/ f42 f12 1"/>
            </a:gdLst>
            <a:ahLst>
              <a:ahXY gdRefX="f0" minX="f7" maxX="f8" gdRefY="f1" minY="f7" maxY="f9">
                <a:pos x="f22" y="f2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31" y="f40"/>
              </a:cxn>
              <a:cxn ang="f33">
                <a:pos x="f31" y="f41"/>
              </a:cxn>
            </a:cxnLst>
            <a:rect l="f39" t="f30" r="f43" b="f37"/>
            <a:pathLst>
              <a:path w="21600" h="21600">
                <a:moveTo>
                  <a:pt x="f7" y="f20"/>
                </a:moveTo>
                <a:lnTo>
                  <a:pt x="f19" y="f20"/>
                </a:lnTo>
                <a:lnTo>
                  <a:pt x="f19" y="f7"/>
                </a:lnTo>
                <a:lnTo>
                  <a:pt x="f8" y="f9"/>
                </a:lnTo>
                <a:lnTo>
                  <a:pt x="f19" y="f8"/>
                </a:lnTo>
                <a:lnTo>
                  <a:pt x="f19" y="f26"/>
                </a:lnTo>
                <a:lnTo>
                  <a:pt x="f7" y="f26"/>
                </a:lnTo>
                <a:close/>
              </a:path>
            </a:pathLst>
          </a:custGeom>
          <a:gradFill>
            <a:gsLst>
              <a:gs pos="0">
                <a:srgbClr val="9AB5E4"/>
              </a:gs>
              <a:gs pos="100000">
                <a:srgbClr val="C2D1ED"/>
              </a:gs>
            </a:gsLst>
            <a:lin ang="2700000"/>
          </a:gradFill>
          <a:ln w="25402">
            <a:solidFill>
              <a:srgbClr val="385D8A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6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8" name="CasellaDiTesto 16"/>
          <p:cNvSpPr txBox="1"/>
          <p:nvPr/>
        </p:nvSpPr>
        <p:spPr>
          <a:xfrm>
            <a:off x="5245231" y="523417"/>
            <a:ext cx="1927235" cy="33855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Garanzia Giovani</a:t>
            </a:r>
          </a:p>
        </p:txBody>
      </p:sp>
      <p:sp>
        <p:nvSpPr>
          <p:cNvPr id="9" name="Parentesi graffa chiusa 7"/>
          <p:cNvSpPr/>
          <p:nvPr/>
        </p:nvSpPr>
        <p:spPr>
          <a:xfrm>
            <a:off x="4572000" y="146925"/>
            <a:ext cx="189738" cy="6147392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5400000"/>
              <a:gd name="f10" fmla="val 8333"/>
              <a:gd name="f11" fmla="val 50000"/>
              <a:gd name="f12" fmla="+- 0 0 -180"/>
              <a:gd name="f13" fmla="+- 0 0 -270"/>
              <a:gd name="f14" fmla="+- 0 0 -360"/>
              <a:gd name="f15" fmla="abs f4"/>
              <a:gd name="f16" fmla="abs f5"/>
              <a:gd name="f17" fmla="abs f6"/>
              <a:gd name="f18" fmla="+- 2700000 f1 0"/>
              <a:gd name="f19" fmla="*/ f12 f0 1"/>
              <a:gd name="f20" fmla="*/ f13 f0 1"/>
              <a:gd name="f21" fmla="*/ f14 f0 1"/>
              <a:gd name="f22" fmla="?: f15 f4 1"/>
              <a:gd name="f23" fmla="?: f16 f5 1"/>
              <a:gd name="f24" fmla="?: f17 f6 1"/>
              <a:gd name="f25" fmla="+- f18 0 f1"/>
              <a:gd name="f26" fmla="*/ f19 1 f3"/>
              <a:gd name="f27" fmla="*/ f20 1 f3"/>
              <a:gd name="f28" fmla="*/ f21 1 f3"/>
              <a:gd name="f29" fmla="*/ f22 1 21600"/>
              <a:gd name="f30" fmla="*/ f23 1 21600"/>
              <a:gd name="f31" fmla="*/ 21600 f22 1"/>
              <a:gd name="f32" fmla="*/ 21600 f23 1"/>
              <a:gd name="f33" fmla="+- f25 f1 0"/>
              <a:gd name="f34" fmla="+- f26 0 f1"/>
              <a:gd name="f35" fmla="+- f27 0 f1"/>
              <a:gd name="f36" fmla="+- f28 0 f1"/>
              <a:gd name="f37" fmla="min f30 f29"/>
              <a:gd name="f38" fmla="*/ f31 1 f24"/>
              <a:gd name="f39" fmla="*/ f32 1 f24"/>
              <a:gd name="f40" fmla="*/ f33 f8 1"/>
              <a:gd name="f41" fmla="val f38"/>
              <a:gd name="f42" fmla="val f39"/>
              <a:gd name="f43" fmla="*/ f40 1 f0"/>
              <a:gd name="f44" fmla="*/ f7 f37 1"/>
              <a:gd name="f45" fmla="+- f42 0 f7"/>
              <a:gd name="f46" fmla="+- f41 0 f7"/>
              <a:gd name="f47" fmla="+- 0 0 f43"/>
              <a:gd name="f48" fmla="*/ f41 f37 1"/>
              <a:gd name="f49" fmla="*/ f42 f37 1"/>
              <a:gd name="f50" fmla="*/ f46 1 2"/>
              <a:gd name="f51" fmla="min f46 f45"/>
              <a:gd name="f52" fmla="*/ f45 f11 1"/>
              <a:gd name="f53" fmla="+- 0 0 f47"/>
              <a:gd name="f54" fmla="+- f7 f50 0"/>
              <a:gd name="f55" fmla="*/ f51 f10 1"/>
              <a:gd name="f56" fmla="*/ f52 1 100000"/>
              <a:gd name="f57" fmla="*/ f53 f0 1"/>
              <a:gd name="f58" fmla="*/ f50 f37 1"/>
              <a:gd name="f59" fmla="*/ f55 1 100000"/>
              <a:gd name="f60" fmla="*/ f57 1 f8"/>
              <a:gd name="f61" fmla="*/ f54 f37 1"/>
              <a:gd name="f62" fmla="*/ f56 f37 1"/>
              <a:gd name="f63" fmla="+- f56 0 f59"/>
              <a:gd name="f64" fmla="+- f42 0 f59"/>
              <a:gd name="f65" fmla="+- f60 0 f1"/>
              <a:gd name="f66" fmla="*/ f59 f37 1"/>
              <a:gd name="f67" fmla="cos 1 f65"/>
              <a:gd name="f68" fmla="sin 1 f65"/>
              <a:gd name="f69" fmla="*/ f63 f37 1"/>
              <a:gd name="f70" fmla="*/ f64 f37 1"/>
              <a:gd name="f71" fmla="+- 0 0 f67"/>
              <a:gd name="f72" fmla="+- 0 0 f68"/>
              <a:gd name="f73" fmla="+- 0 0 f71"/>
              <a:gd name="f74" fmla="+- 0 0 f72"/>
              <a:gd name="f75" fmla="val f73"/>
              <a:gd name="f76" fmla="val f74"/>
              <a:gd name="f77" fmla="*/ f75 f50 1"/>
              <a:gd name="f78" fmla="*/ f76 f59 1"/>
              <a:gd name="f79" fmla="+- f7 f77 0"/>
              <a:gd name="f80" fmla="+- f59 0 f78"/>
              <a:gd name="f81" fmla="+- f42 f78 0"/>
              <a:gd name="f82" fmla="+- f81 0 f59"/>
              <a:gd name="f83" fmla="*/ f80 f37 1"/>
              <a:gd name="f84" fmla="*/ f79 f37 1"/>
              <a:gd name="f85" fmla="*/ f82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4">
                <a:pos x="f44" y="f44"/>
              </a:cxn>
              <a:cxn ang="f35">
                <a:pos x="f48" y="f62"/>
              </a:cxn>
              <a:cxn ang="f36">
                <a:pos x="f44" y="f49"/>
              </a:cxn>
            </a:cxnLst>
            <a:rect l="f44" t="f83" r="f84" b="f85"/>
            <a:pathLst>
              <a:path stroke="0">
                <a:moveTo>
                  <a:pt x="f44" y="f44"/>
                </a:moveTo>
                <a:arcTo wR="f58" hR="f66" stAng="f2" swAng="f1"/>
                <a:lnTo>
                  <a:pt x="f61" y="f69"/>
                </a:lnTo>
                <a:arcTo wR="f58" hR="f66" stAng="f0" swAng="f9"/>
                <a:arcTo wR="f58" hR="f66" stAng="f2" swAng="f9"/>
                <a:lnTo>
                  <a:pt x="f61" y="f70"/>
                </a:lnTo>
                <a:arcTo wR="f58" hR="f66" stAng="f7" swAng="f1"/>
                <a:close/>
              </a:path>
              <a:path fill="none">
                <a:moveTo>
                  <a:pt x="f44" y="f44"/>
                </a:moveTo>
                <a:arcTo wR="f58" hR="f66" stAng="f2" swAng="f1"/>
                <a:lnTo>
                  <a:pt x="f61" y="f69"/>
                </a:lnTo>
                <a:arcTo wR="f58" hR="f66" stAng="f0" swAng="f9"/>
                <a:arcTo wR="f58" hR="f66" stAng="f2" swAng="f9"/>
                <a:lnTo>
                  <a:pt x="f61" y="f70"/>
                </a:lnTo>
                <a:arcTo wR="f58" hR="f66" stAng="f7" swAng="f1"/>
              </a:path>
            </a:pathLst>
          </a:custGeom>
          <a:noFill/>
          <a:ln w="22229">
            <a:solidFill>
              <a:srgbClr val="4A7EBB"/>
            </a:solidFill>
            <a:prstDash val="solid"/>
            <a:tailEnd type="arrow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" name="Freccia a destra 19"/>
          <p:cNvSpPr/>
          <p:nvPr/>
        </p:nvSpPr>
        <p:spPr>
          <a:xfrm>
            <a:off x="5292080" y="1145926"/>
            <a:ext cx="2194194" cy="806327"/>
          </a:xfrm>
          <a:custGeom>
            <a:avLst>
              <a:gd name="f0" fmla="val 17631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0"/>
              <a:gd name="f11" fmla="+- 0 0 180"/>
              <a:gd name="f12" fmla="*/ f5 1 21600"/>
              <a:gd name="f13" fmla="*/ f6 1 21600"/>
              <a:gd name="f14" fmla="+- f8 0 f7"/>
              <a:gd name="f15" fmla="pin 0 f0 21600"/>
              <a:gd name="f16" fmla="pin 0 f1 10800"/>
              <a:gd name="f17" fmla="*/ f10 f2 1"/>
              <a:gd name="f18" fmla="*/ f11 f2 1"/>
              <a:gd name="f19" fmla="val f15"/>
              <a:gd name="f20" fmla="val f16"/>
              <a:gd name="f21" fmla="*/ f14 1 21600"/>
              <a:gd name="f22" fmla="*/ f15 f12 1"/>
              <a:gd name="f23" fmla="*/ f16 f13 1"/>
              <a:gd name="f24" fmla="*/ f17 1 f4"/>
              <a:gd name="f25" fmla="*/ f18 1 f4"/>
              <a:gd name="f26" fmla="+- 21600 0 f20"/>
              <a:gd name="f27" fmla="+- 21600 0 f19"/>
              <a:gd name="f28" fmla="*/ 0 f21 1"/>
              <a:gd name="f29" fmla="*/ 21600 f21 1"/>
              <a:gd name="f30" fmla="*/ f20 f13 1"/>
              <a:gd name="f31" fmla="*/ f19 f12 1"/>
              <a:gd name="f32" fmla="+- f24 0 f3"/>
              <a:gd name="f33" fmla="+- f25 0 f3"/>
              <a:gd name="f34" fmla="*/ f27 f20 1"/>
              <a:gd name="f35" fmla="*/ f28 1 f21"/>
              <a:gd name="f36" fmla="*/ f29 1 f21"/>
              <a:gd name="f37" fmla="*/ f26 f13 1"/>
              <a:gd name="f38" fmla="*/ f34 1 10800"/>
              <a:gd name="f39" fmla="*/ f35 f12 1"/>
              <a:gd name="f40" fmla="*/ f35 f13 1"/>
              <a:gd name="f41" fmla="*/ f36 f13 1"/>
              <a:gd name="f42" fmla="+- f19 f38 0"/>
              <a:gd name="f43" fmla="*/ f42 f12 1"/>
            </a:gdLst>
            <a:ahLst>
              <a:ahXY gdRefX="f0" minX="f7" maxX="f8" gdRefY="f1" minY="f7" maxY="f9">
                <a:pos x="f22" y="f2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31" y="f40"/>
              </a:cxn>
              <a:cxn ang="f33">
                <a:pos x="f31" y="f41"/>
              </a:cxn>
            </a:cxnLst>
            <a:rect l="f39" t="f30" r="f43" b="f37"/>
            <a:pathLst>
              <a:path w="21600" h="21600">
                <a:moveTo>
                  <a:pt x="f7" y="f20"/>
                </a:moveTo>
                <a:lnTo>
                  <a:pt x="f19" y="f20"/>
                </a:lnTo>
                <a:lnTo>
                  <a:pt x="f19" y="f7"/>
                </a:lnTo>
                <a:lnTo>
                  <a:pt x="f8" y="f9"/>
                </a:lnTo>
                <a:lnTo>
                  <a:pt x="f19" y="f8"/>
                </a:lnTo>
                <a:lnTo>
                  <a:pt x="f19" y="f26"/>
                </a:lnTo>
                <a:lnTo>
                  <a:pt x="f7" y="f26"/>
                </a:lnTo>
                <a:close/>
              </a:path>
            </a:pathLst>
          </a:custGeom>
          <a:gradFill>
            <a:gsLst>
              <a:gs pos="0">
                <a:srgbClr val="9AB5E4"/>
              </a:gs>
              <a:gs pos="100000">
                <a:srgbClr val="C2D1ED"/>
              </a:gs>
            </a:gsLst>
            <a:lin ang="2700000"/>
          </a:gradFill>
          <a:ln w="25402">
            <a:solidFill>
              <a:srgbClr val="385D8A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6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1" name="CasellaDiTesto 20"/>
          <p:cNvSpPr txBox="1"/>
          <p:nvPr/>
        </p:nvSpPr>
        <p:spPr>
          <a:xfrm>
            <a:off x="5336659" y="1268757"/>
            <a:ext cx="1927235" cy="58477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Riforma apprendistato</a:t>
            </a:r>
          </a:p>
        </p:txBody>
      </p:sp>
      <p:sp>
        <p:nvSpPr>
          <p:cNvPr id="12" name="Freccia a destra 21"/>
          <p:cNvSpPr/>
          <p:nvPr/>
        </p:nvSpPr>
        <p:spPr>
          <a:xfrm>
            <a:off x="5309061" y="1993483"/>
            <a:ext cx="2160242" cy="914189"/>
          </a:xfrm>
          <a:custGeom>
            <a:avLst>
              <a:gd name="f0" fmla="val 17030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0"/>
              <a:gd name="f11" fmla="+- 0 0 180"/>
              <a:gd name="f12" fmla="*/ f5 1 21600"/>
              <a:gd name="f13" fmla="*/ f6 1 21600"/>
              <a:gd name="f14" fmla="+- f8 0 f7"/>
              <a:gd name="f15" fmla="pin 0 f0 21600"/>
              <a:gd name="f16" fmla="pin 0 f1 10800"/>
              <a:gd name="f17" fmla="*/ f10 f2 1"/>
              <a:gd name="f18" fmla="*/ f11 f2 1"/>
              <a:gd name="f19" fmla="val f15"/>
              <a:gd name="f20" fmla="val f16"/>
              <a:gd name="f21" fmla="*/ f14 1 21600"/>
              <a:gd name="f22" fmla="*/ f15 f12 1"/>
              <a:gd name="f23" fmla="*/ f16 f13 1"/>
              <a:gd name="f24" fmla="*/ f17 1 f4"/>
              <a:gd name="f25" fmla="*/ f18 1 f4"/>
              <a:gd name="f26" fmla="+- 21600 0 f20"/>
              <a:gd name="f27" fmla="+- 21600 0 f19"/>
              <a:gd name="f28" fmla="*/ 0 f21 1"/>
              <a:gd name="f29" fmla="*/ 21600 f21 1"/>
              <a:gd name="f30" fmla="*/ f20 f13 1"/>
              <a:gd name="f31" fmla="*/ f19 f12 1"/>
              <a:gd name="f32" fmla="+- f24 0 f3"/>
              <a:gd name="f33" fmla="+- f25 0 f3"/>
              <a:gd name="f34" fmla="*/ f27 f20 1"/>
              <a:gd name="f35" fmla="*/ f28 1 f21"/>
              <a:gd name="f36" fmla="*/ f29 1 f21"/>
              <a:gd name="f37" fmla="*/ f26 f13 1"/>
              <a:gd name="f38" fmla="*/ f34 1 10800"/>
              <a:gd name="f39" fmla="*/ f35 f12 1"/>
              <a:gd name="f40" fmla="*/ f35 f13 1"/>
              <a:gd name="f41" fmla="*/ f36 f13 1"/>
              <a:gd name="f42" fmla="+- f19 f38 0"/>
              <a:gd name="f43" fmla="*/ f42 f12 1"/>
            </a:gdLst>
            <a:ahLst>
              <a:ahXY gdRefX="f0" minX="f7" maxX="f8" gdRefY="f1" minY="f7" maxY="f9">
                <a:pos x="f22" y="f2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31" y="f40"/>
              </a:cxn>
              <a:cxn ang="f33">
                <a:pos x="f31" y="f41"/>
              </a:cxn>
            </a:cxnLst>
            <a:rect l="f39" t="f30" r="f43" b="f37"/>
            <a:pathLst>
              <a:path w="21600" h="21600">
                <a:moveTo>
                  <a:pt x="f7" y="f20"/>
                </a:moveTo>
                <a:lnTo>
                  <a:pt x="f19" y="f20"/>
                </a:lnTo>
                <a:lnTo>
                  <a:pt x="f19" y="f7"/>
                </a:lnTo>
                <a:lnTo>
                  <a:pt x="f8" y="f9"/>
                </a:lnTo>
                <a:lnTo>
                  <a:pt x="f19" y="f8"/>
                </a:lnTo>
                <a:lnTo>
                  <a:pt x="f19" y="f26"/>
                </a:lnTo>
                <a:lnTo>
                  <a:pt x="f7" y="f26"/>
                </a:lnTo>
                <a:close/>
              </a:path>
            </a:pathLst>
          </a:custGeom>
          <a:gradFill>
            <a:gsLst>
              <a:gs pos="0">
                <a:srgbClr val="9AB5E4"/>
              </a:gs>
              <a:gs pos="100000">
                <a:srgbClr val="C2D1ED"/>
              </a:gs>
            </a:gsLst>
            <a:lin ang="2700000"/>
          </a:gradFill>
          <a:ln w="25402">
            <a:solidFill>
              <a:srgbClr val="385D8A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6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3" name="CasellaDiTesto 22"/>
          <p:cNvSpPr txBox="1"/>
          <p:nvPr/>
        </p:nvSpPr>
        <p:spPr>
          <a:xfrm>
            <a:off x="4789017" y="2245677"/>
            <a:ext cx="3028522" cy="33855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Incentivi per assunzioni</a:t>
            </a:r>
          </a:p>
        </p:txBody>
      </p:sp>
      <p:sp>
        <p:nvSpPr>
          <p:cNvPr id="14" name="Freccia a destra 23"/>
          <p:cNvSpPr/>
          <p:nvPr/>
        </p:nvSpPr>
        <p:spPr>
          <a:xfrm>
            <a:off x="1339074" y="1268757"/>
            <a:ext cx="2160242" cy="936107"/>
          </a:xfrm>
          <a:custGeom>
            <a:avLst>
              <a:gd name="f0" fmla="val 16920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0"/>
              <a:gd name="f11" fmla="+- 0 0 180"/>
              <a:gd name="f12" fmla="*/ f5 1 21600"/>
              <a:gd name="f13" fmla="*/ f6 1 21600"/>
              <a:gd name="f14" fmla="+- f8 0 f7"/>
              <a:gd name="f15" fmla="pin 0 f0 21600"/>
              <a:gd name="f16" fmla="pin 0 f1 10800"/>
              <a:gd name="f17" fmla="*/ f10 f2 1"/>
              <a:gd name="f18" fmla="*/ f11 f2 1"/>
              <a:gd name="f19" fmla="val f15"/>
              <a:gd name="f20" fmla="val f16"/>
              <a:gd name="f21" fmla="*/ f14 1 21600"/>
              <a:gd name="f22" fmla="*/ f15 f12 1"/>
              <a:gd name="f23" fmla="*/ f16 f13 1"/>
              <a:gd name="f24" fmla="*/ f17 1 f4"/>
              <a:gd name="f25" fmla="*/ f18 1 f4"/>
              <a:gd name="f26" fmla="+- 21600 0 f20"/>
              <a:gd name="f27" fmla="+- 21600 0 f19"/>
              <a:gd name="f28" fmla="*/ 0 f21 1"/>
              <a:gd name="f29" fmla="*/ 21600 f21 1"/>
              <a:gd name="f30" fmla="*/ f20 f13 1"/>
              <a:gd name="f31" fmla="*/ f19 f12 1"/>
              <a:gd name="f32" fmla="+- f24 0 f3"/>
              <a:gd name="f33" fmla="+- f25 0 f3"/>
              <a:gd name="f34" fmla="*/ f27 f20 1"/>
              <a:gd name="f35" fmla="*/ f28 1 f21"/>
              <a:gd name="f36" fmla="*/ f29 1 f21"/>
              <a:gd name="f37" fmla="*/ f26 f13 1"/>
              <a:gd name="f38" fmla="*/ f34 1 10800"/>
              <a:gd name="f39" fmla="*/ f35 f12 1"/>
              <a:gd name="f40" fmla="*/ f35 f13 1"/>
              <a:gd name="f41" fmla="*/ f36 f13 1"/>
              <a:gd name="f42" fmla="+- f19 f38 0"/>
              <a:gd name="f43" fmla="*/ f42 f12 1"/>
            </a:gdLst>
            <a:ahLst>
              <a:ahXY gdRefX="f0" minX="f7" maxX="f8" gdRefY="f1" minY="f7" maxY="f9">
                <a:pos x="f22" y="f2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31" y="f40"/>
              </a:cxn>
              <a:cxn ang="f33">
                <a:pos x="f31" y="f41"/>
              </a:cxn>
            </a:cxnLst>
            <a:rect l="f39" t="f30" r="f43" b="f37"/>
            <a:pathLst>
              <a:path w="21600" h="21600">
                <a:moveTo>
                  <a:pt x="f7" y="f20"/>
                </a:moveTo>
                <a:lnTo>
                  <a:pt x="f19" y="f20"/>
                </a:lnTo>
                <a:lnTo>
                  <a:pt x="f19" y="f7"/>
                </a:lnTo>
                <a:lnTo>
                  <a:pt x="f8" y="f9"/>
                </a:lnTo>
                <a:lnTo>
                  <a:pt x="f19" y="f8"/>
                </a:lnTo>
                <a:lnTo>
                  <a:pt x="f19" y="f26"/>
                </a:lnTo>
                <a:lnTo>
                  <a:pt x="f7" y="f26"/>
                </a:lnTo>
                <a:close/>
              </a:path>
            </a:pathLst>
          </a:custGeom>
          <a:gradFill>
            <a:gsLst>
              <a:gs pos="0">
                <a:srgbClr val="9AB5E4"/>
              </a:gs>
              <a:gs pos="100000">
                <a:srgbClr val="C2D1ED"/>
              </a:gs>
            </a:gsLst>
            <a:lin ang="2700000"/>
          </a:gradFill>
          <a:ln w="25402">
            <a:solidFill>
              <a:srgbClr val="385D8A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6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5" name="CasellaDiTesto 24"/>
          <p:cNvSpPr txBox="1"/>
          <p:nvPr/>
        </p:nvSpPr>
        <p:spPr>
          <a:xfrm>
            <a:off x="1374451" y="1574473"/>
            <a:ext cx="2000526" cy="33855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Orientamento</a:t>
            </a:r>
          </a:p>
        </p:txBody>
      </p:sp>
      <p:sp>
        <p:nvSpPr>
          <p:cNvPr id="16" name="CasellaDiTesto 26"/>
          <p:cNvSpPr txBox="1"/>
          <p:nvPr/>
        </p:nvSpPr>
        <p:spPr>
          <a:xfrm rot="5400013">
            <a:off x="2159274" y="1844382"/>
            <a:ext cx="430883" cy="200052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6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 </a:t>
            </a:r>
          </a:p>
        </p:txBody>
      </p:sp>
      <p:sp>
        <p:nvSpPr>
          <p:cNvPr id="17" name="CasellaDiTesto 30"/>
          <p:cNvSpPr txBox="1"/>
          <p:nvPr/>
        </p:nvSpPr>
        <p:spPr>
          <a:xfrm>
            <a:off x="4736265" y="47512"/>
            <a:ext cx="2651430" cy="369335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Riforma servizi </a:t>
            </a:r>
            <a:r>
              <a:rPr lang="it-IT" sz="18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alibri"/>
              </a:rPr>
              <a:t>all’impiego</a:t>
            </a:r>
            <a:endParaRPr lang="it-IT" sz="18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8" name="Freccia a destra 31"/>
          <p:cNvSpPr/>
          <p:nvPr/>
        </p:nvSpPr>
        <p:spPr>
          <a:xfrm>
            <a:off x="1374452" y="2348883"/>
            <a:ext cx="2160242" cy="936107"/>
          </a:xfrm>
          <a:custGeom>
            <a:avLst>
              <a:gd name="f0" fmla="val 16920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0"/>
              <a:gd name="f11" fmla="+- 0 0 180"/>
              <a:gd name="f12" fmla="*/ f5 1 21600"/>
              <a:gd name="f13" fmla="*/ f6 1 21600"/>
              <a:gd name="f14" fmla="+- f8 0 f7"/>
              <a:gd name="f15" fmla="pin 0 f0 21600"/>
              <a:gd name="f16" fmla="pin 0 f1 10800"/>
              <a:gd name="f17" fmla="*/ f10 f2 1"/>
              <a:gd name="f18" fmla="*/ f11 f2 1"/>
              <a:gd name="f19" fmla="val f15"/>
              <a:gd name="f20" fmla="val f16"/>
              <a:gd name="f21" fmla="*/ f14 1 21600"/>
              <a:gd name="f22" fmla="*/ f15 f12 1"/>
              <a:gd name="f23" fmla="*/ f16 f13 1"/>
              <a:gd name="f24" fmla="*/ f17 1 f4"/>
              <a:gd name="f25" fmla="*/ f18 1 f4"/>
              <a:gd name="f26" fmla="+- 21600 0 f20"/>
              <a:gd name="f27" fmla="+- 21600 0 f19"/>
              <a:gd name="f28" fmla="*/ 0 f21 1"/>
              <a:gd name="f29" fmla="*/ 21600 f21 1"/>
              <a:gd name="f30" fmla="*/ f20 f13 1"/>
              <a:gd name="f31" fmla="*/ f19 f12 1"/>
              <a:gd name="f32" fmla="+- f24 0 f3"/>
              <a:gd name="f33" fmla="+- f25 0 f3"/>
              <a:gd name="f34" fmla="*/ f27 f20 1"/>
              <a:gd name="f35" fmla="*/ f28 1 f21"/>
              <a:gd name="f36" fmla="*/ f29 1 f21"/>
              <a:gd name="f37" fmla="*/ f26 f13 1"/>
              <a:gd name="f38" fmla="*/ f34 1 10800"/>
              <a:gd name="f39" fmla="*/ f35 f12 1"/>
              <a:gd name="f40" fmla="*/ f35 f13 1"/>
              <a:gd name="f41" fmla="*/ f36 f13 1"/>
              <a:gd name="f42" fmla="+- f19 f38 0"/>
              <a:gd name="f43" fmla="*/ f42 f12 1"/>
            </a:gdLst>
            <a:ahLst>
              <a:ahXY gdRefX="f0" minX="f7" maxX="f8" gdRefY="f1" minY="f7" maxY="f9">
                <a:pos x="f22" y="f2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31" y="f40"/>
              </a:cxn>
              <a:cxn ang="f33">
                <a:pos x="f31" y="f41"/>
              </a:cxn>
            </a:cxnLst>
            <a:rect l="f39" t="f30" r="f43" b="f37"/>
            <a:pathLst>
              <a:path w="21600" h="21600">
                <a:moveTo>
                  <a:pt x="f7" y="f20"/>
                </a:moveTo>
                <a:lnTo>
                  <a:pt x="f19" y="f20"/>
                </a:lnTo>
                <a:lnTo>
                  <a:pt x="f19" y="f7"/>
                </a:lnTo>
                <a:lnTo>
                  <a:pt x="f8" y="f9"/>
                </a:lnTo>
                <a:lnTo>
                  <a:pt x="f19" y="f8"/>
                </a:lnTo>
                <a:lnTo>
                  <a:pt x="f19" y="f26"/>
                </a:lnTo>
                <a:lnTo>
                  <a:pt x="f7" y="f26"/>
                </a:lnTo>
                <a:close/>
              </a:path>
            </a:pathLst>
          </a:custGeom>
          <a:gradFill>
            <a:gsLst>
              <a:gs pos="0">
                <a:srgbClr val="9AB5E4"/>
              </a:gs>
              <a:gs pos="100000">
                <a:srgbClr val="C2D1ED"/>
              </a:gs>
            </a:gsLst>
            <a:lin ang="2700000"/>
          </a:gradFill>
          <a:ln w="25402">
            <a:solidFill>
              <a:srgbClr val="385D8A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6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9" name="CasellaDiTesto 32"/>
          <p:cNvSpPr txBox="1"/>
          <p:nvPr/>
        </p:nvSpPr>
        <p:spPr>
          <a:xfrm>
            <a:off x="1705306" y="2524548"/>
            <a:ext cx="1338815" cy="58477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Alternanza 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scuola-lavoro</a:t>
            </a:r>
          </a:p>
        </p:txBody>
      </p:sp>
      <p:sp>
        <p:nvSpPr>
          <p:cNvPr id="20" name="Freccia a destra 33"/>
          <p:cNvSpPr/>
          <p:nvPr/>
        </p:nvSpPr>
        <p:spPr>
          <a:xfrm>
            <a:off x="5292080" y="2879765"/>
            <a:ext cx="2114339" cy="757653"/>
          </a:xfrm>
          <a:custGeom>
            <a:avLst>
              <a:gd name="f0" fmla="val 17730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0"/>
              <a:gd name="f11" fmla="+- 0 0 180"/>
              <a:gd name="f12" fmla="*/ f5 1 21600"/>
              <a:gd name="f13" fmla="*/ f6 1 21600"/>
              <a:gd name="f14" fmla="+- f8 0 f7"/>
              <a:gd name="f15" fmla="pin 0 f0 21600"/>
              <a:gd name="f16" fmla="pin 0 f1 10800"/>
              <a:gd name="f17" fmla="*/ f10 f2 1"/>
              <a:gd name="f18" fmla="*/ f11 f2 1"/>
              <a:gd name="f19" fmla="val f15"/>
              <a:gd name="f20" fmla="val f16"/>
              <a:gd name="f21" fmla="*/ f14 1 21600"/>
              <a:gd name="f22" fmla="*/ f15 f12 1"/>
              <a:gd name="f23" fmla="*/ f16 f13 1"/>
              <a:gd name="f24" fmla="*/ f17 1 f4"/>
              <a:gd name="f25" fmla="*/ f18 1 f4"/>
              <a:gd name="f26" fmla="+- 21600 0 f20"/>
              <a:gd name="f27" fmla="+- 21600 0 f19"/>
              <a:gd name="f28" fmla="*/ 0 f21 1"/>
              <a:gd name="f29" fmla="*/ 21600 f21 1"/>
              <a:gd name="f30" fmla="*/ f20 f13 1"/>
              <a:gd name="f31" fmla="*/ f19 f12 1"/>
              <a:gd name="f32" fmla="+- f24 0 f3"/>
              <a:gd name="f33" fmla="+- f25 0 f3"/>
              <a:gd name="f34" fmla="*/ f27 f20 1"/>
              <a:gd name="f35" fmla="*/ f28 1 f21"/>
              <a:gd name="f36" fmla="*/ f29 1 f21"/>
              <a:gd name="f37" fmla="*/ f26 f13 1"/>
              <a:gd name="f38" fmla="*/ f34 1 10800"/>
              <a:gd name="f39" fmla="*/ f35 f12 1"/>
              <a:gd name="f40" fmla="*/ f35 f13 1"/>
              <a:gd name="f41" fmla="*/ f36 f13 1"/>
              <a:gd name="f42" fmla="+- f19 f38 0"/>
              <a:gd name="f43" fmla="*/ f42 f12 1"/>
            </a:gdLst>
            <a:ahLst>
              <a:ahXY gdRefX="f0" minX="f7" maxX="f8" gdRefY="f1" minY="f7" maxY="f9">
                <a:pos x="f22" y="f2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31" y="f40"/>
              </a:cxn>
              <a:cxn ang="f33">
                <a:pos x="f31" y="f41"/>
              </a:cxn>
            </a:cxnLst>
            <a:rect l="f39" t="f30" r="f43" b="f37"/>
            <a:pathLst>
              <a:path w="21600" h="21600">
                <a:moveTo>
                  <a:pt x="f7" y="f20"/>
                </a:moveTo>
                <a:lnTo>
                  <a:pt x="f19" y="f20"/>
                </a:lnTo>
                <a:lnTo>
                  <a:pt x="f19" y="f7"/>
                </a:lnTo>
                <a:lnTo>
                  <a:pt x="f8" y="f9"/>
                </a:lnTo>
                <a:lnTo>
                  <a:pt x="f19" y="f8"/>
                </a:lnTo>
                <a:lnTo>
                  <a:pt x="f19" y="f26"/>
                </a:lnTo>
                <a:lnTo>
                  <a:pt x="f7" y="f26"/>
                </a:lnTo>
                <a:close/>
              </a:path>
            </a:pathLst>
          </a:custGeom>
          <a:gradFill>
            <a:gsLst>
              <a:gs pos="0">
                <a:srgbClr val="9AB5E4"/>
              </a:gs>
              <a:gs pos="100000">
                <a:srgbClr val="C2D1ED"/>
              </a:gs>
            </a:gsLst>
            <a:lin ang="2700000"/>
          </a:gradFill>
          <a:ln w="25402">
            <a:solidFill>
              <a:srgbClr val="385D8A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6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21" name="CasellaDiTesto 34"/>
          <p:cNvSpPr txBox="1"/>
          <p:nvPr/>
        </p:nvSpPr>
        <p:spPr>
          <a:xfrm>
            <a:off x="5309061" y="3060090"/>
            <a:ext cx="1927235" cy="33855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Fondi per tirocini</a:t>
            </a:r>
          </a:p>
        </p:txBody>
      </p:sp>
      <p:sp>
        <p:nvSpPr>
          <p:cNvPr id="22" name="Freccia a destra 39"/>
          <p:cNvSpPr/>
          <p:nvPr/>
        </p:nvSpPr>
        <p:spPr>
          <a:xfrm>
            <a:off x="5279480" y="3684867"/>
            <a:ext cx="2188543" cy="936107"/>
          </a:xfrm>
          <a:custGeom>
            <a:avLst>
              <a:gd name="f0" fmla="val 16981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0"/>
              <a:gd name="f11" fmla="+- 0 0 180"/>
              <a:gd name="f12" fmla="*/ f5 1 21600"/>
              <a:gd name="f13" fmla="*/ f6 1 21600"/>
              <a:gd name="f14" fmla="+- f8 0 f7"/>
              <a:gd name="f15" fmla="pin 0 f0 21600"/>
              <a:gd name="f16" fmla="pin 0 f1 10800"/>
              <a:gd name="f17" fmla="*/ f10 f2 1"/>
              <a:gd name="f18" fmla="*/ f11 f2 1"/>
              <a:gd name="f19" fmla="val f15"/>
              <a:gd name="f20" fmla="val f16"/>
              <a:gd name="f21" fmla="*/ f14 1 21600"/>
              <a:gd name="f22" fmla="*/ f15 f12 1"/>
              <a:gd name="f23" fmla="*/ f16 f13 1"/>
              <a:gd name="f24" fmla="*/ f17 1 f4"/>
              <a:gd name="f25" fmla="*/ f18 1 f4"/>
              <a:gd name="f26" fmla="+- 21600 0 f20"/>
              <a:gd name="f27" fmla="+- 21600 0 f19"/>
              <a:gd name="f28" fmla="*/ 0 f21 1"/>
              <a:gd name="f29" fmla="*/ 21600 f21 1"/>
              <a:gd name="f30" fmla="*/ f20 f13 1"/>
              <a:gd name="f31" fmla="*/ f19 f12 1"/>
              <a:gd name="f32" fmla="+- f24 0 f3"/>
              <a:gd name="f33" fmla="+- f25 0 f3"/>
              <a:gd name="f34" fmla="*/ f27 f20 1"/>
              <a:gd name="f35" fmla="*/ f28 1 f21"/>
              <a:gd name="f36" fmla="*/ f29 1 f21"/>
              <a:gd name="f37" fmla="*/ f26 f13 1"/>
              <a:gd name="f38" fmla="*/ f34 1 10800"/>
              <a:gd name="f39" fmla="*/ f35 f12 1"/>
              <a:gd name="f40" fmla="*/ f35 f13 1"/>
              <a:gd name="f41" fmla="*/ f36 f13 1"/>
              <a:gd name="f42" fmla="+- f19 f38 0"/>
              <a:gd name="f43" fmla="*/ f42 f12 1"/>
            </a:gdLst>
            <a:ahLst>
              <a:ahXY gdRefX="f0" minX="f7" maxX="f8" gdRefY="f1" minY="f7" maxY="f9">
                <a:pos x="f22" y="f2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31" y="f40"/>
              </a:cxn>
              <a:cxn ang="f33">
                <a:pos x="f31" y="f41"/>
              </a:cxn>
            </a:cxnLst>
            <a:rect l="f39" t="f30" r="f43" b="f37"/>
            <a:pathLst>
              <a:path w="21600" h="21600">
                <a:moveTo>
                  <a:pt x="f7" y="f20"/>
                </a:moveTo>
                <a:lnTo>
                  <a:pt x="f19" y="f20"/>
                </a:lnTo>
                <a:lnTo>
                  <a:pt x="f19" y="f7"/>
                </a:lnTo>
                <a:lnTo>
                  <a:pt x="f8" y="f9"/>
                </a:lnTo>
                <a:lnTo>
                  <a:pt x="f19" y="f8"/>
                </a:lnTo>
                <a:lnTo>
                  <a:pt x="f19" y="f26"/>
                </a:lnTo>
                <a:lnTo>
                  <a:pt x="f7" y="f26"/>
                </a:lnTo>
                <a:close/>
              </a:path>
            </a:pathLst>
          </a:custGeom>
          <a:gradFill>
            <a:gsLst>
              <a:gs pos="0">
                <a:srgbClr val="9AB5E4"/>
              </a:gs>
              <a:gs pos="100000">
                <a:srgbClr val="C2D1ED"/>
              </a:gs>
            </a:gsLst>
            <a:lin ang="2700000"/>
          </a:gradFill>
          <a:ln w="25402">
            <a:solidFill>
              <a:srgbClr val="385D8A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6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23" name="CasellaDiTesto 40"/>
          <p:cNvSpPr txBox="1"/>
          <p:nvPr/>
        </p:nvSpPr>
        <p:spPr>
          <a:xfrm>
            <a:off x="4859490" y="3860532"/>
            <a:ext cx="3028522" cy="58477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Fondi per </a:t>
            </a:r>
            <a:endParaRPr lang="it-IT" sz="1600" b="0" i="0" u="none" strike="noStrike" kern="1200" cap="none" spc="0" baseline="0" dirty="0" smtClean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6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alibri"/>
              </a:rPr>
              <a:t>autoimprenditorialità</a:t>
            </a:r>
            <a:endParaRPr lang="it-IT" sz="16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4" name="Freccia a destra 43"/>
          <p:cNvSpPr/>
          <p:nvPr/>
        </p:nvSpPr>
        <p:spPr>
          <a:xfrm>
            <a:off x="5307781" y="4626644"/>
            <a:ext cx="2146983" cy="858420"/>
          </a:xfrm>
          <a:custGeom>
            <a:avLst>
              <a:gd name="f0" fmla="val 17282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0"/>
              <a:gd name="f11" fmla="+- 0 0 180"/>
              <a:gd name="f12" fmla="*/ f5 1 21600"/>
              <a:gd name="f13" fmla="*/ f6 1 21600"/>
              <a:gd name="f14" fmla="+- f8 0 f7"/>
              <a:gd name="f15" fmla="pin 0 f0 21600"/>
              <a:gd name="f16" fmla="pin 0 f1 10800"/>
              <a:gd name="f17" fmla="*/ f10 f2 1"/>
              <a:gd name="f18" fmla="*/ f11 f2 1"/>
              <a:gd name="f19" fmla="val f15"/>
              <a:gd name="f20" fmla="val f16"/>
              <a:gd name="f21" fmla="*/ f14 1 21600"/>
              <a:gd name="f22" fmla="*/ f15 f12 1"/>
              <a:gd name="f23" fmla="*/ f16 f13 1"/>
              <a:gd name="f24" fmla="*/ f17 1 f4"/>
              <a:gd name="f25" fmla="*/ f18 1 f4"/>
              <a:gd name="f26" fmla="+- 21600 0 f20"/>
              <a:gd name="f27" fmla="+- 21600 0 f19"/>
              <a:gd name="f28" fmla="*/ 0 f21 1"/>
              <a:gd name="f29" fmla="*/ 21600 f21 1"/>
              <a:gd name="f30" fmla="*/ f20 f13 1"/>
              <a:gd name="f31" fmla="*/ f19 f12 1"/>
              <a:gd name="f32" fmla="+- f24 0 f3"/>
              <a:gd name="f33" fmla="+- f25 0 f3"/>
              <a:gd name="f34" fmla="*/ f27 f20 1"/>
              <a:gd name="f35" fmla="*/ f28 1 f21"/>
              <a:gd name="f36" fmla="*/ f29 1 f21"/>
              <a:gd name="f37" fmla="*/ f26 f13 1"/>
              <a:gd name="f38" fmla="*/ f34 1 10800"/>
              <a:gd name="f39" fmla="*/ f35 f12 1"/>
              <a:gd name="f40" fmla="*/ f35 f13 1"/>
              <a:gd name="f41" fmla="*/ f36 f13 1"/>
              <a:gd name="f42" fmla="+- f19 f38 0"/>
              <a:gd name="f43" fmla="*/ f42 f12 1"/>
            </a:gdLst>
            <a:ahLst>
              <a:ahXY gdRefX="f0" minX="f7" maxX="f8" gdRefY="f1" minY="f7" maxY="f9">
                <a:pos x="f22" y="f2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31" y="f40"/>
              </a:cxn>
              <a:cxn ang="f33">
                <a:pos x="f31" y="f41"/>
              </a:cxn>
            </a:cxnLst>
            <a:rect l="f39" t="f30" r="f43" b="f37"/>
            <a:pathLst>
              <a:path w="21600" h="21600">
                <a:moveTo>
                  <a:pt x="f7" y="f20"/>
                </a:moveTo>
                <a:lnTo>
                  <a:pt x="f19" y="f20"/>
                </a:lnTo>
                <a:lnTo>
                  <a:pt x="f19" y="f7"/>
                </a:lnTo>
                <a:lnTo>
                  <a:pt x="f8" y="f9"/>
                </a:lnTo>
                <a:lnTo>
                  <a:pt x="f19" y="f8"/>
                </a:lnTo>
                <a:lnTo>
                  <a:pt x="f19" y="f26"/>
                </a:lnTo>
                <a:lnTo>
                  <a:pt x="f7" y="f26"/>
                </a:lnTo>
                <a:close/>
              </a:path>
            </a:pathLst>
          </a:custGeom>
          <a:gradFill>
            <a:gsLst>
              <a:gs pos="0">
                <a:srgbClr val="9AB5E4"/>
              </a:gs>
              <a:gs pos="100000">
                <a:srgbClr val="C2D1ED"/>
              </a:gs>
            </a:gsLst>
            <a:lin ang="2700000"/>
          </a:gradFill>
          <a:ln w="25402">
            <a:solidFill>
              <a:srgbClr val="385D8A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6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25" name="CasellaDiTesto 44"/>
          <p:cNvSpPr txBox="1"/>
          <p:nvPr/>
        </p:nvSpPr>
        <p:spPr>
          <a:xfrm>
            <a:off x="4868895" y="4763466"/>
            <a:ext cx="3028522" cy="58477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Fondi per progetti </a:t>
            </a:r>
            <a:endParaRPr lang="it-IT" sz="1600" b="0" i="0" u="none" strike="noStrike" kern="1200" cap="none" spc="0" baseline="0" dirty="0" smtClean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6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alibri"/>
              </a:rPr>
              <a:t>non-profit</a:t>
            </a:r>
            <a:endParaRPr lang="it-IT" sz="16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6" name="Ovale 45"/>
          <p:cNvSpPr/>
          <p:nvPr/>
        </p:nvSpPr>
        <p:spPr>
          <a:xfrm>
            <a:off x="2627784" y="416847"/>
            <a:ext cx="6516215" cy="6441152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noFill/>
          <a:ln w="25402">
            <a:solidFill>
              <a:srgbClr val="F79646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27" name="Freccia a destra 47"/>
          <p:cNvSpPr/>
          <p:nvPr/>
        </p:nvSpPr>
        <p:spPr>
          <a:xfrm>
            <a:off x="5303035" y="5511664"/>
            <a:ext cx="2160242" cy="858420"/>
          </a:xfrm>
          <a:custGeom>
            <a:avLst>
              <a:gd name="f0" fmla="val 17308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0"/>
              <a:gd name="f11" fmla="+- 0 0 180"/>
              <a:gd name="f12" fmla="*/ f5 1 21600"/>
              <a:gd name="f13" fmla="*/ f6 1 21600"/>
              <a:gd name="f14" fmla="+- f8 0 f7"/>
              <a:gd name="f15" fmla="pin 0 f0 21600"/>
              <a:gd name="f16" fmla="pin 0 f1 10800"/>
              <a:gd name="f17" fmla="*/ f10 f2 1"/>
              <a:gd name="f18" fmla="*/ f11 f2 1"/>
              <a:gd name="f19" fmla="val f15"/>
              <a:gd name="f20" fmla="val f16"/>
              <a:gd name="f21" fmla="*/ f14 1 21600"/>
              <a:gd name="f22" fmla="*/ f15 f12 1"/>
              <a:gd name="f23" fmla="*/ f16 f13 1"/>
              <a:gd name="f24" fmla="*/ f17 1 f4"/>
              <a:gd name="f25" fmla="*/ f18 1 f4"/>
              <a:gd name="f26" fmla="+- 21600 0 f20"/>
              <a:gd name="f27" fmla="+- 21600 0 f19"/>
              <a:gd name="f28" fmla="*/ 0 f21 1"/>
              <a:gd name="f29" fmla="*/ 21600 f21 1"/>
              <a:gd name="f30" fmla="*/ f20 f13 1"/>
              <a:gd name="f31" fmla="*/ f19 f12 1"/>
              <a:gd name="f32" fmla="+- f24 0 f3"/>
              <a:gd name="f33" fmla="+- f25 0 f3"/>
              <a:gd name="f34" fmla="*/ f27 f20 1"/>
              <a:gd name="f35" fmla="*/ f28 1 f21"/>
              <a:gd name="f36" fmla="*/ f29 1 f21"/>
              <a:gd name="f37" fmla="*/ f26 f13 1"/>
              <a:gd name="f38" fmla="*/ f34 1 10800"/>
              <a:gd name="f39" fmla="*/ f35 f12 1"/>
              <a:gd name="f40" fmla="*/ f35 f13 1"/>
              <a:gd name="f41" fmla="*/ f36 f13 1"/>
              <a:gd name="f42" fmla="+- f19 f38 0"/>
              <a:gd name="f43" fmla="*/ f42 f12 1"/>
            </a:gdLst>
            <a:ahLst>
              <a:ahXY gdRefX="f0" minX="f7" maxX="f8" gdRefY="f1" minY="f7" maxY="f9">
                <a:pos x="f22" y="f2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31" y="f40"/>
              </a:cxn>
              <a:cxn ang="f33">
                <a:pos x="f31" y="f41"/>
              </a:cxn>
            </a:cxnLst>
            <a:rect l="f39" t="f30" r="f43" b="f37"/>
            <a:pathLst>
              <a:path w="21600" h="21600">
                <a:moveTo>
                  <a:pt x="f7" y="f20"/>
                </a:moveTo>
                <a:lnTo>
                  <a:pt x="f19" y="f20"/>
                </a:lnTo>
                <a:lnTo>
                  <a:pt x="f19" y="f7"/>
                </a:lnTo>
                <a:lnTo>
                  <a:pt x="f8" y="f9"/>
                </a:lnTo>
                <a:lnTo>
                  <a:pt x="f19" y="f8"/>
                </a:lnTo>
                <a:lnTo>
                  <a:pt x="f19" y="f26"/>
                </a:lnTo>
                <a:lnTo>
                  <a:pt x="f7" y="f26"/>
                </a:lnTo>
                <a:close/>
              </a:path>
            </a:pathLst>
          </a:custGeom>
          <a:gradFill>
            <a:gsLst>
              <a:gs pos="0">
                <a:srgbClr val="FFA2A1"/>
              </a:gs>
              <a:gs pos="100000">
                <a:srgbClr val="FFBEBD"/>
              </a:gs>
            </a:gsLst>
            <a:lin ang="16200000"/>
          </a:gradFill>
          <a:ln w="9528">
            <a:solidFill>
              <a:srgbClr val="BE4B48"/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6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8" name="CasellaDiTesto 48"/>
          <p:cNvSpPr txBox="1"/>
          <p:nvPr/>
        </p:nvSpPr>
        <p:spPr>
          <a:xfrm>
            <a:off x="4786016" y="5771597"/>
            <a:ext cx="3028522" cy="33855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6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 Politiche di concliliazione</a:t>
            </a:r>
          </a:p>
        </p:txBody>
      </p:sp>
      <p:sp>
        <p:nvSpPr>
          <p:cNvPr id="29" name="CasellaDiTesto 49"/>
          <p:cNvSpPr txBox="1"/>
          <p:nvPr/>
        </p:nvSpPr>
        <p:spPr>
          <a:xfrm>
            <a:off x="3693334" y="4960729"/>
            <a:ext cx="738664" cy="1291882"/>
          </a:xfrm>
          <a:prstGeom prst="rect">
            <a:avLst/>
          </a:prstGeom>
          <a:noFill/>
          <a:ln w="9528">
            <a:solidFill>
              <a:srgbClr val="4F81BD"/>
            </a:solidFill>
            <a:prstDash val="solid"/>
          </a:ln>
        </p:spPr>
        <p:txBody>
          <a:bodyPr vert="vert270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Inattivi  29+ (stock)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4"/>
          <p:cNvSpPr txBox="1"/>
          <p:nvPr/>
        </p:nvSpPr>
        <p:spPr>
          <a:xfrm>
            <a:off x="395532" y="589330"/>
            <a:ext cx="1015663" cy="5359947"/>
          </a:xfrm>
          <a:prstGeom prst="rect">
            <a:avLst/>
          </a:prstGeom>
          <a:noFill/>
          <a:ln w="9528">
            <a:solidFill>
              <a:srgbClr val="4F81BD"/>
            </a:solidFill>
            <a:prstDash val="solid"/>
          </a:ln>
        </p:spPr>
        <p:txBody>
          <a:bodyPr vert="vert270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8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Occupati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8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CasellaDiTesto 5"/>
          <p:cNvSpPr txBox="1"/>
          <p:nvPr/>
        </p:nvSpPr>
        <p:spPr>
          <a:xfrm>
            <a:off x="3491883" y="948973"/>
            <a:ext cx="738664" cy="2011972"/>
          </a:xfrm>
          <a:prstGeom prst="rect">
            <a:avLst/>
          </a:prstGeom>
          <a:noFill/>
          <a:ln w="9528">
            <a:solidFill>
              <a:srgbClr val="4F81BD"/>
            </a:solidFill>
            <a:prstDash val="solid"/>
          </a:ln>
        </p:spPr>
        <p:txBody>
          <a:bodyPr vert="vert270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CIG - Mobilità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8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CasellaDiTesto 6"/>
          <p:cNvSpPr txBox="1"/>
          <p:nvPr/>
        </p:nvSpPr>
        <p:spPr>
          <a:xfrm>
            <a:off x="3491883" y="3356990"/>
            <a:ext cx="738664" cy="2446266"/>
          </a:xfrm>
          <a:prstGeom prst="rect">
            <a:avLst/>
          </a:prstGeom>
          <a:noFill/>
          <a:ln w="9528">
            <a:solidFill>
              <a:srgbClr val="4F81BD"/>
            </a:solidFill>
            <a:prstDash val="solid"/>
          </a:ln>
        </p:spPr>
        <p:txBody>
          <a:bodyPr vert="vert270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CIG – Mobilità 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in deroga</a:t>
            </a:r>
          </a:p>
        </p:txBody>
      </p:sp>
      <p:sp>
        <p:nvSpPr>
          <p:cNvPr id="5" name="CasellaDiTesto 8"/>
          <p:cNvSpPr txBox="1"/>
          <p:nvPr/>
        </p:nvSpPr>
        <p:spPr>
          <a:xfrm>
            <a:off x="4643652" y="1758299"/>
            <a:ext cx="738664" cy="1234933"/>
          </a:xfrm>
          <a:prstGeom prst="rect">
            <a:avLst/>
          </a:prstGeom>
          <a:noFill/>
          <a:ln w="9528">
            <a:solidFill>
              <a:srgbClr val="4F81BD"/>
            </a:solidFill>
            <a:prstDash val="solid"/>
          </a:ln>
        </p:spPr>
        <p:txBody>
          <a:bodyPr vert="vert270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Disoccupati 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in ASPI</a:t>
            </a:r>
          </a:p>
        </p:txBody>
      </p:sp>
      <p:sp>
        <p:nvSpPr>
          <p:cNvPr id="6" name="CasellaDiTesto 9"/>
          <p:cNvSpPr txBox="1"/>
          <p:nvPr/>
        </p:nvSpPr>
        <p:spPr>
          <a:xfrm>
            <a:off x="4643652" y="3356990"/>
            <a:ext cx="738664" cy="1455825"/>
          </a:xfrm>
          <a:prstGeom prst="rect">
            <a:avLst/>
          </a:prstGeom>
          <a:noFill/>
          <a:ln w="9528">
            <a:solidFill>
              <a:srgbClr val="4F81BD"/>
            </a:solidFill>
            <a:prstDash val="solid"/>
          </a:ln>
        </p:spPr>
        <p:txBody>
          <a:bodyPr vert="vert270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Disoccupati 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non in ASPI</a:t>
            </a:r>
          </a:p>
        </p:txBody>
      </p:sp>
      <p:sp>
        <p:nvSpPr>
          <p:cNvPr id="7" name="CasellaDiTesto 1"/>
          <p:cNvSpPr txBox="1"/>
          <p:nvPr/>
        </p:nvSpPr>
        <p:spPr>
          <a:xfrm>
            <a:off x="5807957" y="6057570"/>
            <a:ext cx="3336042" cy="83099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b="1" i="0" u="none" strike="noStrike" kern="1200" cap="none" spc="0" baseline="0">
                <a:solidFill>
                  <a:srgbClr val="FF0000"/>
                </a:solidFill>
                <a:uFillTx/>
                <a:latin typeface="Calibri"/>
              </a:rPr>
              <a:t>Politiche per il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b="1" i="0" u="none" strike="noStrike" kern="1200" cap="none" spc="0" baseline="0">
                <a:solidFill>
                  <a:srgbClr val="FF0000"/>
                </a:solidFill>
                <a:uFillTx/>
                <a:latin typeface="Calibri"/>
              </a:rPr>
              <a:t>reinserimento lavorativo</a:t>
            </a:r>
          </a:p>
        </p:txBody>
      </p:sp>
      <p:sp>
        <p:nvSpPr>
          <p:cNvPr id="8" name="CasellaDiTesto 16"/>
          <p:cNvSpPr txBox="1"/>
          <p:nvPr/>
        </p:nvSpPr>
        <p:spPr>
          <a:xfrm>
            <a:off x="7956377" y="589330"/>
            <a:ext cx="1015663" cy="5359947"/>
          </a:xfrm>
          <a:prstGeom prst="rect">
            <a:avLst/>
          </a:prstGeom>
          <a:noFill/>
          <a:ln w="9528">
            <a:solidFill>
              <a:srgbClr val="4F81BD"/>
            </a:solidFill>
            <a:prstDash val="solid"/>
          </a:ln>
        </p:spPr>
        <p:txBody>
          <a:bodyPr vert="vert270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8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Occupati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8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" name="Freccia a destra 17"/>
          <p:cNvSpPr/>
          <p:nvPr/>
        </p:nvSpPr>
        <p:spPr>
          <a:xfrm>
            <a:off x="5652116" y="1844820"/>
            <a:ext cx="2160242" cy="936107"/>
          </a:xfrm>
          <a:custGeom>
            <a:avLst>
              <a:gd name="f0" fmla="val 16920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0"/>
              <a:gd name="f11" fmla="+- 0 0 180"/>
              <a:gd name="f12" fmla="*/ f5 1 21600"/>
              <a:gd name="f13" fmla="*/ f6 1 21600"/>
              <a:gd name="f14" fmla="+- f8 0 f7"/>
              <a:gd name="f15" fmla="pin 0 f0 21600"/>
              <a:gd name="f16" fmla="pin 0 f1 10800"/>
              <a:gd name="f17" fmla="*/ f10 f2 1"/>
              <a:gd name="f18" fmla="*/ f11 f2 1"/>
              <a:gd name="f19" fmla="val f15"/>
              <a:gd name="f20" fmla="val f16"/>
              <a:gd name="f21" fmla="*/ f14 1 21600"/>
              <a:gd name="f22" fmla="*/ f15 f12 1"/>
              <a:gd name="f23" fmla="*/ f16 f13 1"/>
              <a:gd name="f24" fmla="*/ f17 1 f4"/>
              <a:gd name="f25" fmla="*/ f18 1 f4"/>
              <a:gd name="f26" fmla="+- 21600 0 f20"/>
              <a:gd name="f27" fmla="+- 21600 0 f19"/>
              <a:gd name="f28" fmla="*/ 0 f21 1"/>
              <a:gd name="f29" fmla="*/ 21600 f21 1"/>
              <a:gd name="f30" fmla="*/ f20 f13 1"/>
              <a:gd name="f31" fmla="*/ f19 f12 1"/>
              <a:gd name="f32" fmla="+- f24 0 f3"/>
              <a:gd name="f33" fmla="+- f25 0 f3"/>
              <a:gd name="f34" fmla="*/ f27 f20 1"/>
              <a:gd name="f35" fmla="*/ f28 1 f21"/>
              <a:gd name="f36" fmla="*/ f29 1 f21"/>
              <a:gd name="f37" fmla="*/ f26 f13 1"/>
              <a:gd name="f38" fmla="*/ f34 1 10800"/>
              <a:gd name="f39" fmla="*/ f35 f12 1"/>
              <a:gd name="f40" fmla="*/ f35 f13 1"/>
              <a:gd name="f41" fmla="*/ f36 f13 1"/>
              <a:gd name="f42" fmla="+- f19 f38 0"/>
              <a:gd name="f43" fmla="*/ f42 f12 1"/>
            </a:gdLst>
            <a:ahLst>
              <a:ahXY gdRefX="f0" minX="f7" maxX="f8" gdRefY="f1" minY="f7" maxY="f9">
                <a:pos x="f22" y="f2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31" y="f40"/>
              </a:cxn>
              <a:cxn ang="f33">
                <a:pos x="f31" y="f41"/>
              </a:cxn>
            </a:cxnLst>
            <a:rect l="f39" t="f30" r="f43" b="f37"/>
            <a:pathLst>
              <a:path w="21600" h="21600">
                <a:moveTo>
                  <a:pt x="f7" y="f20"/>
                </a:moveTo>
                <a:lnTo>
                  <a:pt x="f19" y="f20"/>
                </a:lnTo>
                <a:lnTo>
                  <a:pt x="f19" y="f7"/>
                </a:lnTo>
                <a:lnTo>
                  <a:pt x="f8" y="f9"/>
                </a:lnTo>
                <a:lnTo>
                  <a:pt x="f19" y="f8"/>
                </a:lnTo>
                <a:lnTo>
                  <a:pt x="f19" y="f26"/>
                </a:lnTo>
                <a:lnTo>
                  <a:pt x="f7" y="f26"/>
                </a:lnTo>
                <a:close/>
              </a:path>
            </a:pathLst>
          </a:custGeom>
          <a:gradFill>
            <a:gsLst>
              <a:gs pos="0">
                <a:srgbClr val="9AB5E4"/>
              </a:gs>
              <a:gs pos="100000">
                <a:srgbClr val="C2D1ED"/>
              </a:gs>
            </a:gsLst>
            <a:lin ang="2700000"/>
          </a:gradFill>
          <a:ln w="25402">
            <a:solidFill>
              <a:srgbClr val="385D8A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6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0" name="CasellaDiTesto 18"/>
          <p:cNvSpPr txBox="1"/>
          <p:nvPr/>
        </p:nvSpPr>
        <p:spPr>
          <a:xfrm>
            <a:off x="4577340" y="2139801"/>
            <a:ext cx="4223940" cy="33855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Incentivi per </a:t>
            </a:r>
            <a:r>
              <a:rPr lang="it-IT" sz="16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alibri"/>
              </a:rPr>
              <a:t>l’assunzione</a:t>
            </a:r>
            <a:endParaRPr lang="it-IT" sz="16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1" name="Freccia a destra 19"/>
          <p:cNvSpPr/>
          <p:nvPr/>
        </p:nvSpPr>
        <p:spPr>
          <a:xfrm>
            <a:off x="5689046" y="2842393"/>
            <a:ext cx="2160242" cy="728612"/>
          </a:xfrm>
          <a:custGeom>
            <a:avLst>
              <a:gd name="f0" fmla="val 17957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0"/>
              <a:gd name="f11" fmla="+- 0 0 180"/>
              <a:gd name="f12" fmla="*/ f5 1 21600"/>
              <a:gd name="f13" fmla="*/ f6 1 21600"/>
              <a:gd name="f14" fmla="+- f8 0 f7"/>
              <a:gd name="f15" fmla="pin 0 f0 21600"/>
              <a:gd name="f16" fmla="pin 0 f1 10800"/>
              <a:gd name="f17" fmla="*/ f10 f2 1"/>
              <a:gd name="f18" fmla="*/ f11 f2 1"/>
              <a:gd name="f19" fmla="val f15"/>
              <a:gd name="f20" fmla="val f16"/>
              <a:gd name="f21" fmla="*/ f14 1 21600"/>
              <a:gd name="f22" fmla="*/ f15 f12 1"/>
              <a:gd name="f23" fmla="*/ f16 f13 1"/>
              <a:gd name="f24" fmla="*/ f17 1 f4"/>
              <a:gd name="f25" fmla="*/ f18 1 f4"/>
              <a:gd name="f26" fmla="+- 21600 0 f20"/>
              <a:gd name="f27" fmla="+- 21600 0 f19"/>
              <a:gd name="f28" fmla="*/ 0 f21 1"/>
              <a:gd name="f29" fmla="*/ 21600 f21 1"/>
              <a:gd name="f30" fmla="*/ f20 f13 1"/>
              <a:gd name="f31" fmla="*/ f19 f12 1"/>
              <a:gd name="f32" fmla="+- f24 0 f3"/>
              <a:gd name="f33" fmla="+- f25 0 f3"/>
              <a:gd name="f34" fmla="*/ f27 f20 1"/>
              <a:gd name="f35" fmla="*/ f28 1 f21"/>
              <a:gd name="f36" fmla="*/ f29 1 f21"/>
              <a:gd name="f37" fmla="*/ f26 f13 1"/>
              <a:gd name="f38" fmla="*/ f34 1 10800"/>
              <a:gd name="f39" fmla="*/ f35 f12 1"/>
              <a:gd name="f40" fmla="*/ f35 f13 1"/>
              <a:gd name="f41" fmla="*/ f36 f13 1"/>
              <a:gd name="f42" fmla="+- f19 f38 0"/>
              <a:gd name="f43" fmla="*/ f42 f12 1"/>
            </a:gdLst>
            <a:ahLst>
              <a:ahXY gdRefX="f0" minX="f7" maxX="f8" gdRefY="f1" minY="f7" maxY="f9">
                <a:pos x="f22" y="f2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31" y="f40"/>
              </a:cxn>
              <a:cxn ang="f33">
                <a:pos x="f31" y="f41"/>
              </a:cxn>
            </a:cxnLst>
            <a:rect l="f39" t="f30" r="f43" b="f37"/>
            <a:pathLst>
              <a:path w="21600" h="21600">
                <a:moveTo>
                  <a:pt x="f7" y="f20"/>
                </a:moveTo>
                <a:lnTo>
                  <a:pt x="f19" y="f20"/>
                </a:lnTo>
                <a:lnTo>
                  <a:pt x="f19" y="f7"/>
                </a:lnTo>
                <a:lnTo>
                  <a:pt x="f8" y="f9"/>
                </a:lnTo>
                <a:lnTo>
                  <a:pt x="f19" y="f8"/>
                </a:lnTo>
                <a:lnTo>
                  <a:pt x="f19" y="f26"/>
                </a:lnTo>
                <a:lnTo>
                  <a:pt x="f7" y="f26"/>
                </a:lnTo>
                <a:close/>
              </a:path>
            </a:pathLst>
          </a:custGeom>
          <a:gradFill>
            <a:gsLst>
              <a:gs pos="0">
                <a:srgbClr val="9AB5E4"/>
              </a:gs>
              <a:gs pos="100000">
                <a:srgbClr val="C2D1ED"/>
              </a:gs>
            </a:gsLst>
            <a:lin ang="2700000"/>
          </a:gradFill>
          <a:ln w="25402">
            <a:solidFill>
              <a:srgbClr val="385D8A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6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2" name="CasellaDiTesto 20"/>
          <p:cNvSpPr txBox="1"/>
          <p:nvPr/>
        </p:nvSpPr>
        <p:spPr>
          <a:xfrm>
            <a:off x="5180545" y="3037422"/>
            <a:ext cx="2687953" cy="33855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Incentivi per giovani</a:t>
            </a:r>
          </a:p>
        </p:txBody>
      </p:sp>
      <p:sp>
        <p:nvSpPr>
          <p:cNvPr id="13" name="Freccia a destra 21"/>
          <p:cNvSpPr/>
          <p:nvPr/>
        </p:nvSpPr>
        <p:spPr>
          <a:xfrm>
            <a:off x="5652116" y="3578193"/>
            <a:ext cx="2160242" cy="936107"/>
          </a:xfrm>
          <a:custGeom>
            <a:avLst>
              <a:gd name="f0" fmla="val 16920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0"/>
              <a:gd name="f11" fmla="+- 0 0 180"/>
              <a:gd name="f12" fmla="*/ f5 1 21600"/>
              <a:gd name="f13" fmla="*/ f6 1 21600"/>
              <a:gd name="f14" fmla="+- f8 0 f7"/>
              <a:gd name="f15" fmla="pin 0 f0 21600"/>
              <a:gd name="f16" fmla="pin 0 f1 10800"/>
              <a:gd name="f17" fmla="*/ f10 f2 1"/>
              <a:gd name="f18" fmla="*/ f11 f2 1"/>
              <a:gd name="f19" fmla="val f15"/>
              <a:gd name="f20" fmla="val f16"/>
              <a:gd name="f21" fmla="*/ f14 1 21600"/>
              <a:gd name="f22" fmla="*/ f15 f12 1"/>
              <a:gd name="f23" fmla="*/ f16 f13 1"/>
              <a:gd name="f24" fmla="*/ f17 1 f4"/>
              <a:gd name="f25" fmla="*/ f18 1 f4"/>
              <a:gd name="f26" fmla="+- 21600 0 f20"/>
              <a:gd name="f27" fmla="+- 21600 0 f19"/>
              <a:gd name="f28" fmla="*/ 0 f21 1"/>
              <a:gd name="f29" fmla="*/ 21600 f21 1"/>
              <a:gd name="f30" fmla="*/ f20 f13 1"/>
              <a:gd name="f31" fmla="*/ f19 f12 1"/>
              <a:gd name="f32" fmla="+- f24 0 f3"/>
              <a:gd name="f33" fmla="+- f25 0 f3"/>
              <a:gd name="f34" fmla="*/ f27 f20 1"/>
              <a:gd name="f35" fmla="*/ f28 1 f21"/>
              <a:gd name="f36" fmla="*/ f29 1 f21"/>
              <a:gd name="f37" fmla="*/ f26 f13 1"/>
              <a:gd name="f38" fmla="*/ f34 1 10800"/>
              <a:gd name="f39" fmla="*/ f35 f12 1"/>
              <a:gd name="f40" fmla="*/ f35 f13 1"/>
              <a:gd name="f41" fmla="*/ f36 f13 1"/>
              <a:gd name="f42" fmla="+- f19 f38 0"/>
              <a:gd name="f43" fmla="*/ f42 f12 1"/>
            </a:gdLst>
            <a:ahLst>
              <a:ahXY gdRefX="f0" minX="f7" maxX="f8" gdRefY="f1" minY="f7" maxY="f9">
                <a:pos x="f22" y="f2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31" y="f40"/>
              </a:cxn>
              <a:cxn ang="f33">
                <a:pos x="f31" y="f41"/>
              </a:cxn>
            </a:cxnLst>
            <a:rect l="f39" t="f30" r="f43" b="f37"/>
            <a:pathLst>
              <a:path w="21600" h="21600">
                <a:moveTo>
                  <a:pt x="f7" y="f20"/>
                </a:moveTo>
                <a:lnTo>
                  <a:pt x="f19" y="f20"/>
                </a:lnTo>
                <a:lnTo>
                  <a:pt x="f19" y="f7"/>
                </a:lnTo>
                <a:lnTo>
                  <a:pt x="f8" y="f9"/>
                </a:lnTo>
                <a:lnTo>
                  <a:pt x="f19" y="f8"/>
                </a:lnTo>
                <a:lnTo>
                  <a:pt x="f19" y="f26"/>
                </a:lnTo>
                <a:lnTo>
                  <a:pt x="f7" y="f26"/>
                </a:lnTo>
                <a:close/>
              </a:path>
            </a:pathLst>
          </a:custGeom>
          <a:gradFill>
            <a:gsLst>
              <a:gs pos="0">
                <a:srgbClr val="9AB5E4"/>
              </a:gs>
              <a:gs pos="100000">
                <a:srgbClr val="C2D1ED"/>
              </a:gs>
            </a:gsLst>
            <a:lin ang="2700000"/>
          </a:gradFill>
          <a:ln w="25402">
            <a:solidFill>
              <a:srgbClr val="385D8A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6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4" name="CasellaDiTesto 22"/>
          <p:cNvSpPr txBox="1"/>
          <p:nvPr/>
        </p:nvSpPr>
        <p:spPr>
          <a:xfrm>
            <a:off x="4488063" y="3753858"/>
            <a:ext cx="4223940" cy="58477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Incentivi per donne </a:t>
            </a:r>
            <a:endParaRPr lang="it-IT" sz="1600" b="0" i="0" u="none" strike="noStrike" kern="1200" cap="none" spc="0" baseline="0" dirty="0" smtClean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6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alibri"/>
              </a:rPr>
              <a:t>e </a:t>
            </a:r>
            <a:r>
              <a:rPr lang="it-IT" sz="1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over50</a:t>
            </a:r>
          </a:p>
        </p:txBody>
      </p:sp>
      <p:sp>
        <p:nvSpPr>
          <p:cNvPr id="15" name="Freccia a destra 23"/>
          <p:cNvSpPr/>
          <p:nvPr/>
        </p:nvSpPr>
        <p:spPr>
          <a:xfrm rot="20228596">
            <a:off x="1411020" y="2013123"/>
            <a:ext cx="2160242" cy="936107"/>
          </a:xfrm>
          <a:custGeom>
            <a:avLst>
              <a:gd name="f0" fmla="val 16920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0"/>
              <a:gd name="f11" fmla="+- 0 0 180"/>
              <a:gd name="f12" fmla="*/ f5 1 21600"/>
              <a:gd name="f13" fmla="*/ f6 1 21600"/>
              <a:gd name="f14" fmla="+- f8 0 f7"/>
              <a:gd name="f15" fmla="pin 0 f0 21600"/>
              <a:gd name="f16" fmla="pin 0 f1 10800"/>
              <a:gd name="f17" fmla="*/ f10 f2 1"/>
              <a:gd name="f18" fmla="*/ f11 f2 1"/>
              <a:gd name="f19" fmla="val f15"/>
              <a:gd name="f20" fmla="val f16"/>
              <a:gd name="f21" fmla="*/ f14 1 21600"/>
              <a:gd name="f22" fmla="*/ f15 f12 1"/>
              <a:gd name="f23" fmla="*/ f16 f13 1"/>
              <a:gd name="f24" fmla="*/ f17 1 f4"/>
              <a:gd name="f25" fmla="*/ f18 1 f4"/>
              <a:gd name="f26" fmla="+- 21600 0 f20"/>
              <a:gd name="f27" fmla="+- 21600 0 f19"/>
              <a:gd name="f28" fmla="*/ 0 f21 1"/>
              <a:gd name="f29" fmla="*/ 21600 f21 1"/>
              <a:gd name="f30" fmla="*/ f20 f13 1"/>
              <a:gd name="f31" fmla="*/ f19 f12 1"/>
              <a:gd name="f32" fmla="+- f24 0 f3"/>
              <a:gd name="f33" fmla="+- f25 0 f3"/>
              <a:gd name="f34" fmla="*/ f27 f20 1"/>
              <a:gd name="f35" fmla="*/ f28 1 f21"/>
              <a:gd name="f36" fmla="*/ f29 1 f21"/>
              <a:gd name="f37" fmla="*/ f26 f13 1"/>
              <a:gd name="f38" fmla="*/ f34 1 10800"/>
              <a:gd name="f39" fmla="*/ f35 f12 1"/>
              <a:gd name="f40" fmla="*/ f35 f13 1"/>
              <a:gd name="f41" fmla="*/ f36 f13 1"/>
              <a:gd name="f42" fmla="+- f19 f38 0"/>
              <a:gd name="f43" fmla="*/ f42 f12 1"/>
            </a:gdLst>
            <a:ahLst>
              <a:ahXY gdRefX="f0" minX="f7" maxX="f8" gdRefY="f1" minY="f7" maxY="f9">
                <a:pos x="f22" y="f2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31" y="f40"/>
              </a:cxn>
              <a:cxn ang="f33">
                <a:pos x="f31" y="f41"/>
              </a:cxn>
            </a:cxnLst>
            <a:rect l="f39" t="f30" r="f43" b="f37"/>
            <a:pathLst>
              <a:path w="21600" h="21600">
                <a:moveTo>
                  <a:pt x="f7" y="f20"/>
                </a:moveTo>
                <a:lnTo>
                  <a:pt x="f19" y="f20"/>
                </a:lnTo>
                <a:lnTo>
                  <a:pt x="f19" y="f7"/>
                </a:lnTo>
                <a:lnTo>
                  <a:pt x="f8" y="f9"/>
                </a:lnTo>
                <a:lnTo>
                  <a:pt x="f19" y="f8"/>
                </a:lnTo>
                <a:lnTo>
                  <a:pt x="f19" y="f26"/>
                </a:lnTo>
                <a:lnTo>
                  <a:pt x="f7" y="f26"/>
                </a:lnTo>
                <a:close/>
              </a:path>
            </a:pathLst>
          </a:custGeom>
          <a:gradFill>
            <a:gsLst>
              <a:gs pos="0">
                <a:srgbClr val="9AB5E4"/>
              </a:gs>
              <a:gs pos="100000">
                <a:srgbClr val="C2D1ED"/>
              </a:gs>
            </a:gsLst>
            <a:lin ang="2700000"/>
          </a:gradFill>
          <a:ln w="25402">
            <a:solidFill>
              <a:srgbClr val="385D8A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6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6" name="CasellaDiTesto 24"/>
          <p:cNvSpPr txBox="1"/>
          <p:nvPr/>
        </p:nvSpPr>
        <p:spPr>
          <a:xfrm rot="20249247">
            <a:off x="1376405" y="2309078"/>
            <a:ext cx="1947883" cy="33855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Stimoli alla ripresa</a:t>
            </a:r>
          </a:p>
        </p:txBody>
      </p:sp>
      <p:sp>
        <p:nvSpPr>
          <p:cNvPr id="17" name="Freccia a destra 25"/>
          <p:cNvSpPr/>
          <p:nvPr/>
        </p:nvSpPr>
        <p:spPr>
          <a:xfrm rot="1594221">
            <a:off x="1415993" y="3443011"/>
            <a:ext cx="2160242" cy="936107"/>
          </a:xfrm>
          <a:custGeom>
            <a:avLst>
              <a:gd name="f0" fmla="val 16920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0"/>
              <a:gd name="f11" fmla="+- 0 0 180"/>
              <a:gd name="f12" fmla="*/ f5 1 21600"/>
              <a:gd name="f13" fmla="*/ f6 1 21600"/>
              <a:gd name="f14" fmla="+- f8 0 f7"/>
              <a:gd name="f15" fmla="pin 0 f0 21600"/>
              <a:gd name="f16" fmla="pin 0 f1 10800"/>
              <a:gd name="f17" fmla="*/ f10 f2 1"/>
              <a:gd name="f18" fmla="*/ f11 f2 1"/>
              <a:gd name="f19" fmla="val f15"/>
              <a:gd name="f20" fmla="val f16"/>
              <a:gd name="f21" fmla="*/ f14 1 21600"/>
              <a:gd name="f22" fmla="*/ f15 f12 1"/>
              <a:gd name="f23" fmla="*/ f16 f13 1"/>
              <a:gd name="f24" fmla="*/ f17 1 f4"/>
              <a:gd name="f25" fmla="*/ f18 1 f4"/>
              <a:gd name="f26" fmla="+- 21600 0 f20"/>
              <a:gd name="f27" fmla="+- 21600 0 f19"/>
              <a:gd name="f28" fmla="*/ 0 f21 1"/>
              <a:gd name="f29" fmla="*/ 21600 f21 1"/>
              <a:gd name="f30" fmla="*/ f20 f13 1"/>
              <a:gd name="f31" fmla="*/ f19 f12 1"/>
              <a:gd name="f32" fmla="+- f24 0 f3"/>
              <a:gd name="f33" fmla="+- f25 0 f3"/>
              <a:gd name="f34" fmla="*/ f27 f20 1"/>
              <a:gd name="f35" fmla="*/ f28 1 f21"/>
              <a:gd name="f36" fmla="*/ f29 1 f21"/>
              <a:gd name="f37" fmla="*/ f26 f13 1"/>
              <a:gd name="f38" fmla="*/ f34 1 10800"/>
              <a:gd name="f39" fmla="*/ f35 f12 1"/>
              <a:gd name="f40" fmla="*/ f35 f13 1"/>
              <a:gd name="f41" fmla="*/ f36 f13 1"/>
              <a:gd name="f42" fmla="+- f19 f38 0"/>
              <a:gd name="f43" fmla="*/ f42 f12 1"/>
            </a:gdLst>
            <a:ahLst>
              <a:ahXY gdRefX="f0" minX="f7" maxX="f8" gdRefY="f1" minY="f7" maxY="f9">
                <a:pos x="f22" y="f2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31" y="f40"/>
              </a:cxn>
              <a:cxn ang="f33">
                <a:pos x="f31" y="f41"/>
              </a:cxn>
            </a:cxnLst>
            <a:rect l="f39" t="f30" r="f43" b="f37"/>
            <a:pathLst>
              <a:path w="21600" h="21600">
                <a:moveTo>
                  <a:pt x="f7" y="f20"/>
                </a:moveTo>
                <a:lnTo>
                  <a:pt x="f19" y="f20"/>
                </a:lnTo>
                <a:lnTo>
                  <a:pt x="f19" y="f7"/>
                </a:lnTo>
                <a:lnTo>
                  <a:pt x="f8" y="f9"/>
                </a:lnTo>
                <a:lnTo>
                  <a:pt x="f19" y="f8"/>
                </a:lnTo>
                <a:lnTo>
                  <a:pt x="f19" y="f26"/>
                </a:lnTo>
                <a:lnTo>
                  <a:pt x="f7" y="f26"/>
                </a:lnTo>
                <a:close/>
              </a:path>
            </a:pathLst>
          </a:custGeom>
          <a:gradFill>
            <a:gsLst>
              <a:gs pos="0">
                <a:srgbClr val="9AB5E4"/>
              </a:gs>
              <a:gs pos="100000">
                <a:srgbClr val="C2D1ED"/>
              </a:gs>
            </a:gsLst>
            <a:lin ang="2700000"/>
          </a:gradFill>
          <a:ln w="25402">
            <a:solidFill>
              <a:srgbClr val="385D8A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6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8" name="CasellaDiTesto 26"/>
          <p:cNvSpPr txBox="1"/>
          <p:nvPr/>
        </p:nvSpPr>
        <p:spPr>
          <a:xfrm rot="1561274">
            <a:off x="1389861" y="3699249"/>
            <a:ext cx="1904047" cy="33855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Stimoli alla ripresa</a:t>
            </a:r>
          </a:p>
        </p:txBody>
      </p:sp>
      <p:sp>
        <p:nvSpPr>
          <p:cNvPr id="19" name="Ovale 2"/>
          <p:cNvSpPr/>
          <p:nvPr/>
        </p:nvSpPr>
        <p:spPr>
          <a:xfrm>
            <a:off x="116568" y="605007"/>
            <a:ext cx="8964484" cy="5328592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noFill/>
          <a:ln w="25402">
            <a:solidFill>
              <a:srgbClr val="F79646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20" name="CasellaDiTesto 27"/>
          <p:cNvSpPr txBox="1"/>
          <p:nvPr/>
        </p:nvSpPr>
        <p:spPr>
          <a:xfrm>
            <a:off x="3336042" y="219995"/>
            <a:ext cx="2651430" cy="369335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Riforma servizi all’impiego</a:t>
            </a:r>
          </a:p>
        </p:txBody>
      </p:sp>
      <p:sp>
        <p:nvSpPr>
          <p:cNvPr id="21" name="Freccia a destra 28"/>
          <p:cNvSpPr/>
          <p:nvPr/>
        </p:nvSpPr>
        <p:spPr>
          <a:xfrm>
            <a:off x="4598810" y="948973"/>
            <a:ext cx="3053839" cy="936107"/>
          </a:xfrm>
          <a:custGeom>
            <a:avLst>
              <a:gd name="f0" fmla="val 18289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0"/>
              <a:gd name="f11" fmla="+- 0 0 180"/>
              <a:gd name="f12" fmla="*/ f5 1 21600"/>
              <a:gd name="f13" fmla="*/ f6 1 21600"/>
              <a:gd name="f14" fmla="+- f8 0 f7"/>
              <a:gd name="f15" fmla="pin 0 f0 21600"/>
              <a:gd name="f16" fmla="pin 0 f1 10800"/>
              <a:gd name="f17" fmla="*/ f10 f2 1"/>
              <a:gd name="f18" fmla="*/ f11 f2 1"/>
              <a:gd name="f19" fmla="val f15"/>
              <a:gd name="f20" fmla="val f16"/>
              <a:gd name="f21" fmla="*/ f14 1 21600"/>
              <a:gd name="f22" fmla="*/ f15 f12 1"/>
              <a:gd name="f23" fmla="*/ f16 f13 1"/>
              <a:gd name="f24" fmla="*/ f17 1 f4"/>
              <a:gd name="f25" fmla="*/ f18 1 f4"/>
              <a:gd name="f26" fmla="+- 21600 0 f20"/>
              <a:gd name="f27" fmla="+- 21600 0 f19"/>
              <a:gd name="f28" fmla="*/ 0 f21 1"/>
              <a:gd name="f29" fmla="*/ 21600 f21 1"/>
              <a:gd name="f30" fmla="*/ f20 f13 1"/>
              <a:gd name="f31" fmla="*/ f19 f12 1"/>
              <a:gd name="f32" fmla="+- f24 0 f3"/>
              <a:gd name="f33" fmla="+- f25 0 f3"/>
              <a:gd name="f34" fmla="*/ f27 f20 1"/>
              <a:gd name="f35" fmla="*/ f28 1 f21"/>
              <a:gd name="f36" fmla="*/ f29 1 f21"/>
              <a:gd name="f37" fmla="*/ f26 f13 1"/>
              <a:gd name="f38" fmla="*/ f34 1 10800"/>
              <a:gd name="f39" fmla="*/ f35 f12 1"/>
              <a:gd name="f40" fmla="*/ f35 f13 1"/>
              <a:gd name="f41" fmla="*/ f36 f13 1"/>
              <a:gd name="f42" fmla="+- f19 f38 0"/>
              <a:gd name="f43" fmla="*/ f42 f12 1"/>
            </a:gdLst>
            <a:ahLst>
              <a:ahXY gdRefX="f0" minX="f7" maxX="f8" gdRefY="f1" minY="f7" maxY="f9">
                <a:pos x="f22" y="f2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31" y="f40"/>
              </a:cxn>
              <a:cxn ang="f33">
                <a:pos x="f31" y="f41"/>
              </a:cxn>
            </a:cxnLst>
            <a:rect l="f39" t="f30" r="f43" b="f37"/>
            <a:pathLst>
              <a:path w="21600" h="21600">
                <a:moveTo>
                  <a:pt x="f7" y="f20"/>
                </a:moveTo>
                <a:lnTo>
                  <a:pt x="f19" y="f20"/>
                </a:lnTo>
                <a:lnTo>
                  <a:pt x="f19" y="f7"/>
                </a:lnTo>
                <a:lnTo>
                  <a:pt x="f8" y="f9"/>
                </a:lnTo>
                <a:lnTo>
                  <a:pt x="f19" y="f8"/>
                </a:lnTo>
                <a:lnTo>
                  <a:pt x="f19" y="f26"/>
                </a:lnTo>
                <a:lnTo>
                  <a:pt x="f7" y="f26"/>
                </a:lnTo>
                <a:close/>
              </a:path>
            </a:pathLst>
          </a:custGeom>
          <a:solidFill>
            <a:srgbClr val="9BBB59"/>
          </a:solidFill>
          <a:ln>
            <a:noFill/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600" b="0" i="0" u="none" strike="noStrike" kern="1200" cap="none" spc="0" baseline="0">
              <a:solidFill>
                <a:srgbClr val="FFFFFF"/>
              </a:solidFill>
              <a:effectLst>
                <a:outerShdw>
                  <a:srgbClr val="000000"/>
                </a:outerShdw>
              </a:effectLst>
              <a:uFillTx/>
              <a:latin typeface="Calibri"/>
            </a:endParaRPr>
          </a:p>
        </p:txBody>
      </p:sp>
      <p:sp>
        <p:nvSpPr>
          <p:cNvPr id="22" name="CasellaDiTesto 29"/>
          <p:cNvSpPr txBox="1"/>
          <p:nvPr/>
        </p:nvSpPr>
        <p:spPr>
          <a:xfrm>
            <a:off x="4751637" y="1247749"/>
            <a:ext cx="2687953" cy="33855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Incentivi per la riassunzione</a:t>
            </a:r>
          </a:p>
        </p:txBody>
      </p:sp>
      <p:sp>
        <p:nvSpPr>
          <p:cNvPr id="23" name="Freccia a destra 30"/>
          <p:cNvSpPr/>
          <p:nvPr/>
        </p:nvSpPr>
        <p:spPr>
          <a:xfrm>
            <a:off x="4598810" y="5119762"/>
            <a:ext cx="3053839" cy="936107"/>
          </a:xfrm>
          <a:custGeom>
            <a:avLst>
              <a:gd name="f0" fmla="val 18289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0"/>
              <a:gd name="f11" fmla="+- 0 0 180"/>
              <a:gd name="f12" fmla="*/ f5 1 21600"/>
              <a:gd name="f13" fmla="*/ f6 1 21600"/>
              <a:gd name="f14" fmla="+- f8 0 f7"/>
              <a:gd name="f15" fmla="pin 0 f0 21600"/>
              <a:gd name="f16" fmla="pin 0 f1 10800"/>
              <a:gd name="f17" fmla="*/ f10 f2 1"/>
              <a:gd name="f18" fmla="*/ f11 f2 1"/>
              <a:gd name="f19" fmla="val f15"/>
              <a:gd name="f20" fmla="val f16"/>
              <a:gd name="f21" fmla="*/ f14 1 21600"/>
              <a:gd name="f22" fmla="*/ f15 f12 1"/>
              <a:gd name="f23" fmla="*/ f16 f13 1"/>
              <a:gd name="f24" fmla="*/ f17 1 f4"/>
              <a:gd name="f25" fmla="*/ f18 1 f4"/>
              <a:gd name="f26" fmla="+- 21600 0 f20"/>
              <a:gd name="f27" fmla="+- 21600 0 f19"/>
              <a:gd name="f28" fmla="*/ 0 f21 1"/>
              <a:gd name="f29" fmla="*/ 21600 f21 1"/>
              <a:gd name="f30" fmla="*/ f20 f13 1"/>
              <a:gd name="f31" fmla="*/ f19 f12 1"/>
              <a:gd name="f32" fmla="+- f24 0 f3"/>
              <a:gd name="f33" fmla="+- f25 0 f3"/>
              <a:gd name="f34" fmla="*/ f27 f20 1"/>
              <a:gd name="f35" fmla="*/ f28 1 f21"/>
              <a:gd name="f36" fmla="*/ f29 1 f21"/>
              <a:gd name="f37" fmla="*/ f26 f13 1"/>
              <a:gd name="f38" fmla="*/ f34 1 10800"/>
              <a:gd name="f39" fmla="*/ f35 f12 1"/>
              <a:gd name="f40" fmla="*/ f35 f13 1"/>
              <a:gd name="f41" fmla="*/ f36 f13 1"/>
              <a:gd name="f42" fmla="+- f19 f38 0"/>
              <a:gd name="f43" fmla="*/ f42 f12 1"/>
            </a:gdLst>
            <a:ahLst>
              <a:ahXY gdRefX="f0" minX="f7" maxX="f8" gdRefY="f1" minY="f7" maxY="f9">
                <a:pos x="f22" y="f2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31" y="f40"/>
              </a:cxn>
              <a:cxn ang="f33">
                <a:pos x="f31" y="f41"/>
              </a:cxn>
            </a:cxnLst>
            <a:rect l="f39" t="f30" r="f43" b="f37"/>
            <a:pathLst>
              <a:path w="21600" h="21600">
                <a:moveTo>
                  <a:pt x="f7" y="f20"/>
                </a:moveTo>
                <a:lnTo>
                  <a:pt x="f19" y="f20"/>
                </a:lnTo>
                <a:lnTo>
                  <a:pt x="f19" y="f7"/>
                </a:lnTo>
                <a:lnTo>
                  <a:pt x="f8" y="f9"/>
                </a:lnTo>
                <a:lnTo>
                  <a:pt x="f19" y="f8"/>
                </a:lnTo>
                <a:lnTo>
                  <a:pt x="f19" y="f26"/>
                </a:lnTo>
                <a:lnTo>
                  <a:pt x="f7" y="f26"/>
                </a:lnTo>
                <a:close/>
              </a:path>
            </a:pathLst>
          </a:custGeom>
          <a:solidFill>
            <a:srgbClr val="9BBB59"/>
          </a:solidFill>
          <a:ln w="25402">
            <a:solidFill>
              <a:srgbClr val="71893F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4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24" name="CasellaDiTesto 31"/>
          <p:cNvSpPr txBox="1"/>
          <p:nvPr/>
        </p:nvSpPr>
        <p:spPr>
          <a:xfrm>
            <a:off x="4643495" y="5418538"/>
            <a:ext cx="2687953" cy="33855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4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lang="it-IT" sz="1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Incentivi per la riassunzione</a:t>
            </a:r>
          </a:p>
        </p:txBody>
      </p:sp>
      <p:sp>
        <p:nvSpPr>
          <p:cNvPr id="25" name="Ovale 7"/>
          <p:cNvSpPr/>
          <p:nvPr/>
        </p:nvSpPr>
        <p:spPr>
          <a:xfrm>
            <a:off x="3059829" y="3269300"/>
            <a:ext cx="1601928" cy="3256041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noFill/>
          <a:ln w="25402">
            <a:solidFill>
              <a:srgbClr val="F79646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26" name="CasellaDiTesto 32"/>
          <p:cNvSpPr txBox="1"/>
          <p:nvPr/>
        </p:nvSpPr>
        <p:spPr>
          <a:xfrm>
            <a:off x="1649047" y="6462933"/>
            <a:ext cx="4097508" cy="36933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Riforma ammortizzatori in deroga</a:t>
            </a:r>
          </a:p>
        </p:txBody>
      </p:sp>
      <p:sp>
        <p:nvSpPr>
          <p:cNvPr id="27" name="Freccia a destra 33"/>
          <p:cNvSpPr/>
          <p:nvPr/>
        </p:nvSpPr>
        <p:spPr>
          <a:xfrm>
            <a:off x="5631542" y="4551160"/>
            <a:ext cx="2115537" cy="654545"/>
          </a:xfrm>
          <a:custGeom>
            <a:avLst>
              <a:gd name="f0" fmla="val 18258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0"/>
              <a:gd name="f11" fmla="+- 0 0 180"/>
              <a:gd name="f12" fmla="*/ f5 1 21600"/>
              <a:gd name="f13" fmla="*/ f6 1 21600"/>
              <a:gd name="f14" fmla="+- f8 0 f7"/>
              <a:gd name="f15" fmla="pin 0 f0 21600"/>
              <a:gd name="f16" fmla="pin 0 f1 10800"/>
              <a:gd name="f17" fmla="*/ f10 f2 1"/>
              <a:gd name="f18" fmla="*/ f11 f2 1"/>
              <a:gd name="f19" fmla="val f15"/>
              <a:gd name="f20" fmla="val f16"/>
              <a:gd name="f21" fmla="*/ f14 1 21600"/>
              <a:gd name="f22" fmla="*/ f15 f12 1"/>
              <a:gd name="f23" fmla="*/ f16 f13 1"/>
              <a:gd name="f24" fmla="*/ f17 1 f4"/>
              <a:gd name="f25" fmla="*/ f18 1 f4"/>
              <a:gd name="f26" fmla="+- 21600 0 f20"/>
              <a:gd name="f27" fmla="+- 21600 0 f19"/>
              <a:gd name="f28" fmla="*/ 0 f21 1"/>
              <a:gd name="f29" fmla="*/ 21600 f21 1"/>
              <a:gd name="f30" fmla="*/ f20 f13 1"/>
              <a:gd name="f31" fmla="*/ f19 f12 1"/>
              <a:gd name="f32" fmla="+- f24 0 f3"/>
              <a:gd name="f33" fmla="+- f25 0 f3"/>
              <a:gd name="f34" fmla="*/ f27 f20 1"/>
              <a:gd name="f35" fmla="*/ f28 1 f21"/>
              <a:gd name="f36" fmla="*/ f29 1 f21"/>
              <a:gd name="f37" fmla="*/ f26 f13 1"/>
              <a:gd name="f38" fmla="*/ f34 1 10800"/>
              <a:gd name="f39" fmla="*/ f35 f12 1"/>
              <a:gd name="f40" fmla="*/ f35 f13 1"/>
              <a:gd name="f41" fmla="*/ f36 f13 1"/>
              <a:gd name="f42" fmla="+- f19 f38 0"/>
              <a:gd name="f43" fmla="*/ f42 f12 1"/>
            </a:gdLst>
            <a:ahLst>
              <a:ahXY gdRefX="f0" minX="f7" maxX="f8" gdRefY="f1" minY="f7" maxY="f9">
                <a:pos x="f22" y="f2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31" y="f40"/>
              </a:cxn>
              <a:cxn ang="f33">
                <a:pos x="f31" y="f41"/>
              </a:cxn>
            </a:cxnLst>
            <a:rect l="f39" t="f30" r="f43" b="f37"/>
            <a:pathLst>
              <a:path w="21600" h="21600">
                <a:moveTo>
                  <a:pt x="f7" y="f20"/>
                </a:moveTo>
                <a:lnTo>
                  <a:pt x="f19" y="f20"/>
                </a:lnTo>
                <a:lnTo>
                  <a:pt x="f19" y="f7"/>
                </a:lnTo>
                <a:lnTo>
                  <a:pt x="f8" y="f9"/>
                </a:lnTo>
                <a:lnTo>
                  <a:pt x="f19" y="f8"/>
                </a:lnTo>
                <a:lnTo>
                  <a:pt x="f19" y="f26"/>
                </a:lnTo>
                <a:lnTo>
                  <a:pt x="f7" y="f26"/>
                </a:lnTo>
                <a:close/>
              </a:path>
            </a:pathLst>
          </a:custGeom>
          <a:gradFill>
            <a:gsLst>
              <a:gs pos="0">
                <a:srgbClr val="FFA2A1"/>
              </a:gs>
              <a:gs pos="100000">
                <a:srgbClr val="FFBEBD"/>
              </a:gs>
            </a:gsLst>
            <a:lin ang="16200000"/>
          </a:gradFill>
          <a:ln w="9528">
            <a:solidFill>
              <a:srgbClr val="BE4B48"/>
            </a:solidFill>
            <a:prstDash val="solid"/>
          </a:ln>
          <a:effectLst>
            <a:outerShdw dist="19997" dir="5400000" algn="tl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6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8" name="CasellaDiTesto 34"/>
          <p:cNvSpPr txBox="1"/>
          <p:nvPr/>
        </p:nvSpPr>
        <p:spPr>
          <a:xfrm>
            <a:off x="5256057" y="4728043"/>
            <a:ext cx="2687953" cy="33855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Formazione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340</Words>
  <Application>Microsoft Office PowerPoint</Application>
  <PresentationFormat>Presentazione su schermo (4:3)</PresentationFormat>
  <Paragraphs>146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Giovannini Enrico</dc:creator>
  <cp:lastModifiedBy>Giovannini Enrico</cp:lastModifiedBy>
  <cp:revision>22</cp:revision>
  <dcterms:created xsi:type="dcterms:W3CDTF">2013-09-22T17:53:13Z</dcterms:created>
  <dcterms:modified xsi:type="dcterms:W3CDTF">2013-09-29T08:22:29Z</dcterms:modified>
</cp:coreProperties>
</file>